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0" r:id="rId2"/>
    <p:sldMasterId id="2147483698" r:id="rId3"/>
  </p:sldMasterIdLst>
  <p:notesMasterIdLst>
    <p:notesMasterId r:id="rId38"/>
  </p:notesMasterIdLst>
  <p:sldIdLst>
    <p:sldId id="444" r:id="rId4"/>
    <p:sldId id="428" r:id="rId5"/>
    <p:sldId id="257" r:id="rId6"/>
    <p:sldId id="266" r:id="rId7"/>
    <p:sldId id="267" r:id="rId8"/>
    <p:sldId id="430" r:id="rId9"/>
    <p:sldId id="269" r:id="rId10"/>
    <p:sldId id="422" r:id="rId11"/>
    <p:sldId id="271" r:id="rId12"/>
    <p:sldId id="412" r:id="rId13"/>
    <p:sldId id="418" r:id="rId14"/>
    <p:sldId id="419" r:id="rId15"/>
    <p:sldId id="420" r:id="rId16"/>
    <p:sldId id="421" r:id="rId17"/>
    <p:sldId id="270" r:id="rId18"/>
    <p:sldId id="394" r:id="rId19"/>
    <p:sldId id="441" r:id="rId20"/>
    <p:sldId id="388" r:id="rId21"/>
    <p:sldId id="442" r:id="rId22"/>
    <p:sldId id="404" r:id="rId23"/>
    <p:sldId id="390" r:id="rId24"/>
    <p:sldId id="424" r:id="rId25"/>
    <p:sldId id="395" r:id="rId26"/>
    <p:sldId id="256" r:id="rId27"/>
    <p:sldId id="391" r:id="rId28"/>
    <p:sldId id="393" r:id="rId29"/>
    <p:sldId id="439" r:id="rId30"/>
    <p:sldId id="398" r:id="rId31"/>
    <p:sldId id="440" r:id="rId32"/>
    <p:sldId id="443" r:id="rId33"/>
    <p:sldId id="400" r:id="rId34"/>
    <p:sldId id="396" r:id="rId35"/>
    <p:sldId id="392" r:id="rId36"/>
    <p:sldId id="43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29CFD-17EB-45CF-97E6-831E2EB59336}" v="1" dt="2022-02-09T22:13:13.874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all" userId="uDDgBTA0DKAU6K1zgqeDoV2H0r1EfR0vfVTd51M4p5c=" providerId="None" clId="Web-{35529CFD-17EB-45CF-97E6-831E2EB59336}"/>
    <pc:docChg chg="delSld">
      <pc:chgData name="Patricia Hall" userId="uDDgBTA0DKAU6K1zgqeDoV2H0r1EfR0vfVTd51M4p5c=" providerId="None" clId="Web-{35529CFD-17EB-45CF-97E6-831E2EB59336}" dt="2022-02-09T22:13:13.874" v="0"/>
      <pc:docMkLst>
        <pc:docMk/>
      </pc:docMkLst>
      <pc:sldChg chg="del">
        <pc:chgData name="Patricia Hall" userId="uDDgBTA0DKAU6K1zgqeDoV2H0r1EfR0vfVTd51M4p5c=" providerId="None" clId="Web-{35529CFD-17EB-45CF-97E6-831E2EB59336}" dt="2022-02-09T22:13:13.874" v="0"/>
        <pc:sldMkLst>
          <pc:docMk/>
          <pc:sldMk cId="1245632739" sldId="4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51C0A-B96A-4F46-AC02-8B4D81CE335B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F3D36-ED73-41B0-88A6-734DC2B98031}">
      <dgm:prSet phldrT="[Text]" custT="1"/>
      <dgm:spPr/>
      <dgm:t>
        <a:bodyPr/>
        <a:lstStyle/>
        <a:p>
          <a:r>
            <a:rPr lang="en-US" sz="3600" dirty="0"/>
            <a:t>Part One</a:t>
          </a:r>
        </a:p>
      </dgm:t>
    </dgm:pt>
    <dgm:pt modelId="{11C1066D-5699-4183-AFBC-99CE2E41CD3E}" type="parTrans" cxnId="{63D1A6FB-CC07-4CC9-9EEB-634B0B34FB9E}">
      <dgm:prSet/>
      <dgm:spPr/>
      <dgm:t>
        <a:bodyPr/>
        <a:lstStyle/>
        <a:p>
          <a:endParaRPr lang="en-US"/>
        </a:p>
      </dgm:t>
    </dgm:pt>
    <dgm:pt modelId="{7B161FE6-4AF9-47C5-9985-18F1936B22F1}" type="sibTrans" cxnId="{63D1A6FB-CC07-4CC9-9EEB-634B0B34FB9E}">
      <dgm:prSet/>
      <dgm:spPr/>
      <dgm:t>
        <a:bodyPr/>
        <a:lstStyle/>
        <a:p>
          <a:endParaRPr lang="en-US"/>
        </a:p>
      </dgm:t>
    </dgm:pt>
    <dgm:pt modelId="{7BBC3419-4890-4093-AA16-471EE8C7970B}">
      <dgm:prSet phldrT="[Text]"/>
      <dgm:spPr/>
      <dgm:t>
        <a:bodyPr/>
        <a:lstStyle/>
        <a:p>
          <a:r>
            <a:rPr lang="en-US" dirty="0"/>
            <a:t>Pre-CLICQ! Activities</a:t>
          </a:r>
        </a:p>
      </dgm:t>
    </dgm:pt>
    <dgm:pt modelId="{943DD285-17D8-454D-A94F-EF6C87A536A9}" type="parTrans" cxnId="{E6F384A7-B7BE-4851-8BF9-724709A8785A}">
      <dgm:prSet/>
      <dgm:spPr/>
      <dgm:t>
        <a:bodyPr/>
        <a:lstStyle/>
        <a:p>
          <a:endParaRPr lang="en-US"/>
        </a:p>
      </dgm:t>
    </dgm:pt>
    <dgm:pt modelId="{7C15A84E-8B0C-489C-9FD6-F82A194DECE1}" type="sibTrans" cxnId="{E6F384A7-B7BE-4851-8BF9-724709A8785A}">
      <dgm:prSet/>
      <dgm:spPr/>
      <dgm:t>
        <a:bodyPr/>
        <a:lstStyle/>
        <a:p>
          <a:endParaRPr lang="en-US"/>
        </a:p>
      </dgm:t>
    </dgm:pt>
    <dgm:pt modelId="{43C023E8-BEE1-4852-9B41-A40F71541A00}">
      <dgm:prSet phldrT="[Text]" custT="1"/>
      <dgm:spPr/>
      <dgm:t>
        <a:bodyPr/>
        <a:lstStyle/>
        <a:p>
          <a:r>
            <a:rPr lang="en-US" sz="3600" dirty="0"/>
            <a:t>Part Two</a:t>
          </a:r>
        </a:p>
      </dgm:t>
    </dgm:pt>
    <dgm:pt modelId="{23633FC9-74A6-4AFA-BD6F-8237786C0581}" type="parTrans" cxnId="{308501FA-EC71-47F0-92B6-211C434F6FD1}">
      <dgm:prSet/>
      <dgm:spPr/>
      <dgm:t>
        <a:bodyPr/>
        <a:lstStyle/>
        <a:p>
          <a:endParaRPr lang="en-US"/>
        </a:p>
      </dgm:t>
    </dgm:pt>
    <dgm:pt modelId="{5B3A27DC-16C0-499F-B880-A9FCE6E5EA89}" type="sibTrans" cxnId="{308501FA-EC71-47F0-92B6-211C434F6FD1}">
      <dgm:prSet/>
      <dgm:spPr/>
      <dgm:t>
        <a:bodyPr/>
        <a:lstStyle/>
        <a:p>
          <a:endParaRPr lang="en-US"/>
        </a:p>
      </dgm:t>
    </dgm:pt>
    <dgm:pt modelId="{E6406710-1B0D-4DE2-9639-B69E0A00A26C}">
      <dgm:prSet phldrT="[Text]"/>
      <dgm:spPr/>
      <dgm:t>
        <a:bodyPr/>
        <a:lstStyle/>
        <a:p>
          <a:r>
            <a:rPr lang="en-US" dirty="0" err="1"/>
            <a:t>DiCE</a:t>
          </a:r>
          <a:r>
            <a:rPr lang="en-US" dirty="0"/>
            <a:t> Entry Assessments</a:t>
          </a:r>
        </a:p>
      </dgm:t>
    </dgm:pt>
    <dgm:pt modelId="{A82529ED-44CD-4705-A69C-8BFCEC7E7416}" type="parTrans" cxnId="{3D09FB52-D9F0-4C70-B3D4-26AEDDCEFC13}">
      <dgm:prSet/>
      <dgm:spPr/>
      <dgm:t>
        <a:bodyPr/>
        <a:lstStyle/>
        <a:p>
          <a:endParaRPr lang="en-US"/>
        </a:p>
      </dgm:t>
    </dgm:pt>
    <dgm:pt modelId="{5887A252-D471-487F-9DD1-AF74CAF9D292}" type="sibTrans" cxnId="{3D09FB52-D9F0-4C70-B3D4-26AEDDCEFC13}">
      <dgm:prSet/>
      <dgm:spPr/>
      <dgm:t>
        <a:bodyPr/>
        <a:lstStyle/>
        <a:p>
          <a:endParaRPr lang="en-US"/>
        </a:p>
      </dgm:t>
    </dgm:pt>
    <dgm:pt modelId="{D963EEBA-8A66-4E42-A532-8BB4CA669020}">
      <dgm:prSet phldrT="[Text]" custT="1"/>
      <dgm:spPr/>
      <dgm:t>
        <a:bodyPr/>
        <a:lstStyle/>
        <a:p>
          <a:r>
            <a:rPr lang="en-US" sz="3600" dirty="0"/>
            <a:t>Part Three</a:t>
          </a:r>
        </a:p>
      </dgm:t>
    </dgm:pt>
    <dgm:pt modelId="{CCA41ADE-9E8C-4927-BB45-B399334C59AB}" type="parTrans" cxnId="{057E5761-8B1B-44E4-9923-EB160C41CDC0}">
      <dgm:prSet/>
      <dgm:spPr/>
      <dgm:t>
        <a:bodyPr/>
        <a:lstStyle/>
        <a:p>
          <a:endParaRPr lang="en-US"/>
        </a:p>
      </dgm:t>
    </dgm:pt>
    <dgm:pt modelId="{821829E4-1705-499F-870F-2D5F195E6B4B}" type="sibTrans" cxnId="{057E5761-8B1B-44E4-9923-EB160C41CDC0}">
      <dgm:prSet/>
      <dgm:spPr/>
      <dgm:t>
        <a:bodyPr/>
        <a:lstStyle/>
        <a:p>
          <a:endParaRPr lang="en-US"/>
        </a:p>
      </dgm:t>
    </dgm:pt>
    <dgm:pt modelId="{EE85B8A1-C091-473E-8CE5-6B37F8C9FE75}">
      <dgm:prSet phldrT="[Text]"/>
      <dgm:spPr/>
      <dgm:t>
        <a:bodyPr/>
        <a:lstStyle/>
        <a:p>
          <a:r>
            <a:rPr lang="en-US" dirty="0"/>
            <a:t>CLICQ! Implementation </a:t>
          </a:r>
        </a:p>
      </dgm:t>
    </dgm:pt>
    <dgm:pt modelId="{A359CCBF-B913-46D4-BE60-87404C992AA0}" type="parTrans" cxnId="{F05860D4-45AD-44EB-B85D-CEA85059FC2A}">
      <dgm:prSet/>
      <dgm:spPr/>
      <dgm:t>
        <a:bodyPr/>
        <a:lstStyle/>
        <a:p>
          <a:endParaRPr lang="en-US"/>
        </a:p>
      </dgm:t>
    </dgm:pt>
    <dgm:pt modelId="{6A97348D-EC2B-43C8-8465-39DD86310614}" type="sibTrans" cxnId="{F05860D4-45AD-44EB-B85D-CEA85059FC2A}">
      <dgm:prSet/>
      <dgm:spPr/>
      <dgm:t>
        <a:bodyPr/>
        <a:lstStyle/>
        <a:p>
          <a:endParaRPr lang="en-US"/>
        </a:p>
      </dgm:t>
    </dgm:pt>
    <dgm:pt modelId="{40824F6C-BE6D-4290-8E0F-12EB72C9C680}">
      <dgm:prSet custT="1"/>
      <dgm:spPr/>
      <dgm:t>
        <a:bodyPr/>
        <a:lstStyle/>
        <a:p>
          <a:r>
            <a:rPr lang="en-US" sz="3600" dirty="0"/>
            <a:t>Part Four</a:t>
          </a:r>
        </a:p>
      </dgm:t>
    </dgm:pt>
    <dgm:pt modelId="{243E7DB8-BCC3-49C5-9FE0-D361219F2499}" type="parTrans" cxnId="{41184035-1E01-4922-98C9-EA6FD8DF83E2}">
      <dgm:prSet/>
      <dgm:spPr/>
      <dgm:t>
        <a:bodyPr/>
        <a:lstStyle/>
        <a:p>
          <a:endParaRPr lang="en-US"/>
        </a:p>
      </dgm:t>
    </dgm:pt>
    <dgm:pt modelId="{31F98FB9-1BD3-4BE0-9BF3-EF70DEF7FE70}" type="sibTrans" cxnId="{41184035-1E01-4922-98C9-EA6FD8DF83E2}">
      <dgm:prSet/>
      <dgm:spPr/>
      <dgm:t>
        <a:bodyPr/>
        <a:lstStyle/>
        <a:p>
          <a:endParaRPr lang="en-US"/>
        </a:p>
      </dgm:t>
    </dgm:pt>
    <dgm:pt modelId="{4DF6B98D-5476-4C86-8349-5EC7B99EBDAE}">
      <dgm:prSet custT="1"/>
      <dgm:spPr/>
      <dgm:t>
        <a:bodyPr/>
        <a:lstStyle/>
        <a:p>
          <a:r>
            <a:rPr lang="en-US" sz="3600" dirty="0"/>
            <a:t>Part Five</a:t>
          </a:r>
        </a:p>
      </dgm:t>
    </dgm:pt>
    <dgm:pt modelId="{8FFB3D06-4A7C-46F8-A73F-BF18D1086B10}" type="parTrans" cxnId="{8AD7BF45-72D3-4987-B669-7128AC9C8F03}">
      <dgm:prSet/>
      <dgm:spPr/>
      <dgm:t>
        <a:bodyPr/>
        <a:lstStyle/>
        <a:p>
          <a:endParaRPr lang="en-US"/>
        </a:p>
      </dgm:t>
    </dgm:pt>
    <dgm:pt modelId="{4C64AD53-6A9F-47DF-A26D-D2737FC54920}" type="sibTrans" cxnId="{8AD7BF45-72D3-4987-B669-7128AC9C8F03}">
      <dgm:prSet/>
      <dgm:spPr/>
      <dgm:t>
        <a:bodyPr/>
        <a:lstStyle/>
        <a:p>
          <a:endParaRPr lang="en-US"/>
        </a:p>
      </dgm:t>
    </dgm:pt>
    <dgm:pt modelId="{C8D76DBB-7FDB-4B4C-9BEF-5ACCA9FE5F6E}">
      <dgm:prSet/>
      <dgm:spPr/>
      <dgm:t>
        <a:bodyPr/>
        <a:lstStyle/>
        <a:p>
          <a:r>
            <a:rPr lang="en-US" dirty="0" err="1"/>
            <a:t>DiCE</a:t>
          </a:r>
          <a:r>
            <a:rPr lang="en-US" dirty="0"/>
            <a:t> Follow-up Assessments</a:t>
          </a:r>
        </a:p>
      </dgm:t>
    </dgm:pt>
    <dgm:pt modelId="{D5C01369-4BF4-47BD-8234-B553021F18DC}" type="parTrans" cxnId="{2AECAC18-044D-4F58-8140-9D8099B889AF}">
      <dgm:prSet/>
      <dgm:spPr/>
      <dgm:t>
        <a:bodyPr/>
        <a:lstStyle/>
        <a:p>
          <a:endParaRPr lang="en-US"/>
        </a:p>
      </dgm:t>
    </dgm:pt>
    <dgm:pt modelId="{7FEE5A4A-51E7-4357-8498-A28F170CBF93}" type="sibTrans" cxnId="{2AECAC18-044D-4F58-8140-9D8099B889AF}">
      <dgm:prSet/>
      <dgm:spPr/>
      <dgm:t>
        <a:bodyPr/>
        <a:lstStyle/>
        <a:p>
          <a:endParaRPr lang="en-US"/>
        </a:p>
      </dgm:t>
    </dgm:pt>
    <dgm:pt modelId="{8A8D0B0F-EE96-40F8-9263-D3037231AA38}">
      <dgm:prSet/>
      <dgm:spPr/>
      <dgm:t>
        <a:bodyPr/>
        <a:lstStyle/>
        <a:p>
          <a:r>
            <a:rPr lang="en-US" dirty="0"/>
            <a:t>Final Analysis and Writing Workshop</a:t>
          </a:r>
        </a:p>
      </dgm:t>
    </dgm:pt>
    <dgm:pt modelId="{72D44771-CBAA-4FC4-AFDE-9312BF0604BB}" type="parTrans" cxnId="{32818461-AAF6-47C4-92AE-9FB2B34C62BC}">
      <dgm:prSet/>
      <dgm:spPr/>
      <dgm:t>
        <a:bodyPr/>
        <a:lstStyle/>
        <a:p>
          <a:endParaRPr lang="en-US"/>
        </a:p>
      </dgm:t>
    </dgm:pt>
    <dgm:pt modelId="{5EA6D5E2-F98F-4E07-A4A5-FE05E355E104}" type="sibTrans" cxnId="{32818461-AAF6-47C4-92AE-9FB2B34C62BC}">
      <dgm:prSet/>
      <dgm:spPr/>
      <dgm:t>
        <a:bodyPr/>
        <a:lstStyle/>
        <a:p>
          <a:endParaRPr lang="en-US"/>
        </a:p>
      </dgm:t>
    </dgm:pt>
    <dgm:pt modelId="{6E11A139-028F-4B74-A2EB-288FFF405FD6}" type="pres">
      <dgm:prSet presAssocID="{75351C0A-B96A-4F46-AC02-8B4D81CE335B}" presName="Name0" presStyleCnt="0">
        <dgm:presLayoutVars>
          <dgm:dir/>
          <dgm:animLvl val="lvl"/>
          <dgm:resizeHandles val="exact"/>
        </dgm:presLayoutVars>
      </dgm:prSet>
      <dgm:spPr/>
    </dgm:pt>
    <dgm:pt modelId="{F0F622B5-2120-4D2B-9CE8-4B2CF174A456}" type="pres">
      <dgm:prSet presAssocID="{6D8F3D36-ED73-41B0-88A6-734DC2B98031}" presName="linNode" presStyleCnt="0"/>
      <dgm:spPr/>
    </dgm:pt>
    <dgm:pt modelId="{6A80A01A-D5A5-402B-BF44-0C1D44A72F59}" type="pres">
      <dgm:prSet presAssocID="{6D8F3D36-ED73-41B0-88A6-734DC2B9803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A8E69C6-A39E-4EC2-B133-701FE31457DF}" type="pres">
      <dgm:prSet presAssocID="{6D8F3D36-ED73-41B0-88A6-734DC2B98031}" presName="descendantText" presStyleLbl="alignAccFollowNode1" presStyleIdx="0" presStyleCnt="5">
        <dgm:presLayoutVars>
          <dgm:bulletEnabled val="1"/>
        </dgm:presLayoutVars>
      </dgm:prSet>
      <dgm:spPr/>
    </dgm:pt>
    <dgm:pt modelId="{791FE594-4D56-48E0-84F5-2F79C67DDDEA}" type="pres">
      <dgm:prSet presAssocID="{7B161FE6-4AF9-47C5-9985-18F1936B22F1}" presName="sp" presStyleCnt="0"/>
      <dgm:spPr/>
    </dgm:pt>
    <dgm:pt modelId="{892A7F34-A54D-404B-B10A-46122D9AF61B}" type="pres">
      <dgm:prSet presAssocID="{43C023E8-BEE1-4852-9B41-A40F71541A00}" presName="linNode" presStyleCnt="0"/>
      <dgm:spPr/>
    </dgm:pt>
    <dgm:pt modelId="{7001DE57-8611-46C8-BA34-893671D3876F}" type="pres">
      <dgm:prSet presAssocID="{43C023E8-BEE1-4852-9B41-A40F71541A00}" presName="parentText" presStyleLbl="node1" presStyleIdx="1" presStyleCnt="5" custLinFactNeighborX="-22675">
        <dgm:presLayoutVars>
          <dgm:chMax val="1"/>
          <dgm:bulletEnabled val="1"/>
        </dgm:presLayoutVars>
      </dgm:prSet>
      <dgm:spPr/>
    </dgm:pt>
    <dgm:pt modelId="{D6CD9296-80B2-4696-992A-3FB459759C91}" type="pres">
      <dgm:prSet presAssocID="{43C023E8-BEE1-4852-9B41-A40F71541A00}" presName="descendantText" presStyleLbl="alignAccFollowNode1" presStyleIdx="1" presStyleCnt="5">
        <dgm:presLayoutVars>
          <dgm:bulletEnabled val="1"/>
        </dgm:presLayoutVars>
      </dgm:prSet>
      <dgm:spPr/>
    </dgm:pt>
    <dgm:pt modelId="{82DBC65E-14FE-4897-8876-A59A8EB8CFA3}" type="pres">
      <dgm:prSet presAssocID="{5B3A27DC-16C0-499F-B880-A9FCE6E5EA89}" presName="sp" presStyleCnt="0"/>
      <dgm:spPr/>
    </dgm:pt>
    <dgm:pt modelId="{047D8FA5-9D7D-41C7-B8BE-A8EDBE1B6627}" type="pres">
      <dgm:prSet presAssocID="{D963EEBA-8A66-4E42-A532-8BB4CA669020}" presName="linNode" presStyleCnt="0"/>
      <dgm:spPr/>
    </dgm:pt>
    <dgm:pt modelId="{39C4FC0B-11B9-4272-BB38-47231BCF85AF}" type="pres">
      <dgm:prSet presAssocID="{D963EEBA-8A66-4E42-A532-8BB4CA66902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26F6CF5-E7AC-4793-9CF1-FF4594D70981}" type="pres">
      <dgm:prSet presAssocID="{D963EEBA-8A66-4E42-A532-8BB4CA669020}" presName="descendantText" presStyleLbl="alignAccFollowNode1" presStyleIdx="2" presStyleCnt="5">
        <dgm:presLayoutVars>
          <dgm:bulletEnabled val="1"/>
        </dgm:presLayoutVars>
      </dgm:prSet>
      <dgm:spPr/>
    </dgm:pt>
    <dgm:pt modelId="{7C753273-7030-4CEB-96ED-3ACB3954A6BD}" type="pres">
      <dgm:prSet presAssocID="{821829E4-1705-499F-870F-2D5F195E6B4B}" presName="sp" presStyleCnt="0"/>
      <dgm:spPr/>
    </dgm:pt>
    <dgm:pt modelId="{194112FB-2B1C-4137-8DDC-8ED65BB675EB}" type="pres">
      <dgm:prSet presAssocID="{40824F6C-BE6D-4290-8E0F-12EB72C9C680}" presName="linNode" presStyleCnt="0"/>
      <dgm:spPr/>
    </dgm:pt>
    <dgm:pt modelId="{7C27C1D5-08DE-45D5-A591-5FC48368D8AA}" type="pres">
      <dgm:prSet presAssocID="{40824F6C-BE6D-4290-8E0F-12EB72C9C68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AFDFFDF-C88A-45B6-9B56-5C8F138FA355}" type="pres">
      <dgm:prSet presAssocID="{40824F6C-BE6D-4290-8E0F-12EB72C9C680}" presName="descendantText" presStyleLbl="alignAccFollowNode1" presStyleIdx="3" presStyleCnt="5">
        <dgm:presLayoutVars>
          <dgm:bulletEnabled val="1"/>
        </dgm:presLayoutVars>
      </dgm:prSet>
      <dgm:spPr/>
    </dgm:pt>
    <dgm:pt modelId="{F02F8ABF-AC7E-4F4E-BF79-DBCA2CBFA96C}" type="pres">
      <dgm:prSet presAssocID="{31F98FB9-1BD3-4BE0-9BF3-EF70DEF7FE70}" presName="sp" presStyleCnt="0"/>
      <dgm:spPr/>
    </dgm:pt>
    <dgm:pt modelId="{6916D7D8-AD66-418F-A138-F52E22B56812}" type="pres">
      <dgm:prSet presAssocID="{4DF6B98D-5476-4C86-8349-5EC7B99EBDAE}" presName="linNode" presStyleCnt="0"/>
      <dgm:spPr/>
    </dgm:pt>
    <dgm:pt modelId="{3D8F4375-6D2D-4E17-B343-414C8733EF82}" type="pres">
      <dgm:prSet presAssocID="{4DF6B98D-5476-4C86-8349-5EC7B99EBDA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A5019443-EEC6-4EAE-A843-7DCD7C28A552}" type="pres">
      <dgm:prSet presAssocID="{4DF6B98D-5476-4C86-8349-5EC7B99EBDA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7BFE00B-C790-4811-813B-B97A47B6A5D7}" type="presOf" srcId="{40824F6C-BE6D-4290-8E0F-12EB72C9C680}" destId="{7C27C1D5-08DE-45D5-A591-5FC48368D8AA}" srcOrd="0" destOrd="0" presId="urn:microsoft.com/office/officeart/2005/8/layout/vList5"/>
    <dgm:cxn modelId="{2AECAC18-044D-4F58-8140-9D8099B889AF}" srcId="{40824F6C-BE6D-4290-8E0F-12EB72C9C680}" destId="{C8D76DBB-7FDB-4B4C-9BEF-5ACCA9FE5F6E}" srcOrd="0" destOrd="0" parTransId="{D5C01369-4BF4-47BD-8234-B553021F18DC}" sibTransId="{7FEE5A4A-51E7-4357-8498-A28F170CBF93}"/>
    <dgm:cxn modelId="{41184035-1E01-4922-98C9-EA6FD8DF83E2}" srcId="{75351C0A-B96A-4F46-AC02-8B4D81CE335B}" destId="{40824F6C-BE6D-4290-8E0F-12EB72C9C680}" srcOrd="3" destOrd="0" parTransId="{243E7DB8-BCC3-49C5-9FE0-D361219F2499}" sibTransId="{31F98FB9-1BD3-4BE0-9BF3-EF70DEF7FE70}"/>
    <dgm:cxn modelId="{11A28839-BF1F-4C06-9F41-D27A549C6BE2}" type="presOf" srcId="{4DF6B98D-5476-4C86-8349-5EC7B99EBDAE}" destId="{3D8F4375-6D2D-4E17-B343-414C8733EF82}" srcOrd="0" destOrd="0" presId="urn:microsoft.com/office/officeart/2005/8/layout/vList5"/>
    <dgm:cxn modelId="{AF2DFE3A-C5AF-4F5C-9DCE-F21E332B4219}" type="presOf" srcId="{8A8D0B0F-EE96-40F8-9263-D3037231AA38}" destId="{A5019443-EEC6-4EAE-A843-7DCD7C28A552}" srcOrd="0" destOrd="0" presId="urn:microsoft.com/office/officeart/2005/8/layout/vList5"/>
    <dgm:cxn modelId="{ED229F3D-E8DE-496E-8798-294306C467AB}" type="presOf" srcId="{C8D76DBB-7FDB-4B4C-9BEF-5ACCA9FE5F6E}" destId="{2AFDFFDF-C88A-45B6-9B56-5C8F138FA355}" srcOrd="0" destOrd="0" presId="urn:microsoft.com/office/officeart/2005/8/layout/vList5"/>
    <dgm:cxn modelId="{057E5761-8B1B-44E4-9923-EB160C41CDC0}" srcId="{75351C0A-B96A-4F46-AC02-8B4D81CE335B}" destId="{D963EEBA-8A66-4E42-A532-8BB4CA669020}" srcOrd="2" destOrd="0" parTransId="{CCA41ADE-9E8C-4927-BB45-B399334C59AB}" sibTransId="{821829E4-1705-499F-870F-2D5F195E6B4B}"/>
    <dgm:cxn modelId="{32818461-AAF6-47C4-92AE-9FB2B34C62BC}" srcId="{4DF6B98D-5476-4C86-8349-5EC7B99EBDAE}" destId="{8A8D0B0F-EE96-40F8-9263-D3037231AA38}" srcOrd="0" destOrd="0" parTransId="{72D44771-CBAA-4FC4-AFDE-9312BF0604BB}" sibTransId="{5EA6D5E2-F98F-4E07-A4A5-FE05E355E104}"/>
    <dgm:cxn modelId="{3B65CD42-D94C-45BF-92FE-9EA688643BF6}" type="presOf" srcId="{7BBC3419-4890-4093-AA16-471EE8C7970B}" destId="{FA8E69C6-A39E-4EC2-B133-701FE31457DF}" srcOrd="0" destOrd="0" presId="urn:microsoft.com/office/officeart/2005/8/layout/vList5"/>
    <dgm:cxn modelId="{F72A6C63-B7B1-400F-BEAA-90F37D912A9A}" type="presOf" srcId="{EE85B8A1-C091-473E-8CE5-6B37F8C9FE75}" destId="{A26F6CF5-E7AC-4793-9CF1-FF4594D70981}" srcOrd="0" destOrd="0" presId="urn:microsoft.com/office/officeart/2005/8/layout/vList5"/>
    <dgm:cxn modelId="{8AD7BF45-72D3-4987-B669-7128AC9C8F03}" srcId="{75351C0A-B96A-4F46-AC02-8B4D81CE335B}" destId="{4DF6B98D-5476-4C86-8349-5EC7B99EBDAE}" srcOrd="4" destOrd="0" parTransId="{8FFB3D06-4A7C-46F8-A73F-BF18D1086B10}" sibTransId="{4C64AD53-6A9F-47DF-A26D-D2737FC54920}"/>
    <dgm:cxn modelId="{3D09FB52-D9F0-4C70-B3D4-26AEDDCEFC13}" srcId="{43C023E8-BEE1-4852-9B41-A40F71541A00}" destId="{E6406710-1B0D-4DE2-9639-B69E0A00A26C}" srcOrd="0" destOrd="0" parTransId="{A82529ED-44CD-4705-A69C-8BFCEC7E7416}" sibTransId="{5887A252-D471-487F-9DD1-AF74CAF9D292}"/>
    <dgm:cxn modelId="{7DBDA558-5DFB-479E-B805-5FAAAC546AF3}" type="presOf" srcId="{E6406710-1B0D-4DE2-9639-B69E0A00A26C}" destId="{D6CD9296-80B2-4696-992A-3FB459759C91}" srcOrd="0" destOrd="0" presId="urn:microsoft.com/office/officeart/2005/8/layout/vList5"/>
    <dgm:cxn modelId="{A7561484-56EF-499D-8783-F8750961421A}" type="presOf" srcId="{6D8F3D36-ED73-41B0-88A6-734DC2B98031}" destId="{6A80A01A-D5A5-402B-BF44-0C1D44A72F59}" srcOrd="0" destOrd="0" presId="urn:microsoft.com/office/officeart/2005/8/layout/vList5"/>
    <dgm:cxn modelId="{BD7068A5-9D24-4CE1-A964-E68B4F69A748}" type="presOf" srcId="{43C023E8-BEE1-4852-9B41-A40F71541A00}" destId="{7001DE57-8611-46C8-BA34-893671D3876F}" srcOrd="0" destOrd="0" presId="urn:microsoft.com/office/officeart/2005/8/layout/vList5"/>
    <dgm:cxn modelId="{E6F384A7-B7BE-4851-8BF9-724709A8785A}" srcId="{6D8F3D36-ED73-41B0-88A6-734DC2B98031}" destId="{7BBC3419-4890-4093-AA16-471EE8C7970B}" srcOrd="0" destOrd="0" parTransId="{943DD285-17D8-454D-A94F-EF6C87A536A9}" sibTransId="{7C15A84E-8B0C-489C-9FD6-F82A194DECE1}"/>
    <dgm:cxn modelId="{54DFC2D1-3E35-4750-B8ED-A3C6CF2A72F1}" type="presOf" srcId="{D963EEBA-8A66-4E42-A532-8BB4CA669020}" destId="{39C4FC0B-11B9-4272-BB38-47231BCF85AF}" srcOrd="0" destOrd="0" presId="urn:microsoft.com/office/officeart/2005/8/layout/vList5"/>
    <dgm:cxn modelId="{F05860D4-45AD-44EB-B85D-CEA85059FC2A}" srcId="{D963EEBA-8A66-4E42-A532-8BB4CA669020}" destId="{EE85B8A1-C091-473E-8CE5-6B37F8C9FE75}" srcOrd="0" destOrd="0" parTransId="{A359CCBF-B913-46D4-BE60-87404C992AA0}" sibTransId="{6A97348D-EC2B-43C8-8465-39DD86310614}"/>
    <dgm:cxn modelId="{308501FA-EC71-47F0-92B6-211C434F6FD1}" srcId="{75351C0A-B96A-4F46-AC02-8B4D81CE335B}" destId="{43C023E8-BEE1-4852-9B41-A40F71541A00}" srcOrd="1" destOrd="0" parTransId="{23633FC9-74A6-4AFA-BD6F-8237786C0581}" sibTransId="{5B3A27DC-16C0-499F-B880-A9FCE6E5EA89}"/>
    <dgm:cxn modelId="{63D1A6FB-CC07-4CC9-9EEB-634B0B34FB9E}" srcId="{75351C0A-B96A-4F46-AC02-8B4D81CE335B}" destId="{6D8F3D36-ED73-41B0-88A6-734DC2B98031}" srcOrd="0" destOrd="0" parTransId="{11C1066D-5699-4183-AFBC-99CE2E41CD3E}" sibTransId="{7B161FE6-4AF9-47C5-9985-18F1936B22F1}"/>
    <dgm:cxn modelId="{E23826FE-92B5-4AD2-98F8-27A551A4649E}" type="presOf" srcId="{75351C0A-B96A-4F46-AC02-8B4D81CE335B}" destId="{6E11A139-028F-4B74-A2EB-288FFF405FD6}" srcOrd="0" destOrd="0" presId="urn:microsoft.com/office/officeart/2005/8/layout/vList5"/>
    <dgm:cxn modelId="{24F273DE-F3C9-48D1-9B57-C97A52982E71}" type="presParOf" srcId="{6E11A139-028F-4B74-A2EB-288FFF405FD6}" destId="{F0F622B5-2120-4D2B-9CE8-4B2CF174A456}" srcOrd="0" destOrd="0" presId="urn:microsoft.com/office/officeart/2005/8/layout/vList5"/>
    <dgm:cxn modelId="{F9385C8E-9888-4794-A144-2523CD5FA70A}" type="presParOf" srcId="{F0F622B5-2120-4D2B-9CE8-4B2CF174A456}" destId="{6A80A01A-D5A5-402B-BF44-0C1D44A72F59}" srcOrd="0" destOrd="0" presId="urn:microsoft.com/office/officeart/2005/8/layout/vList5"/>
    <dgm:cxn modelId="{AE531B91-AB9C-4495-AFBC-852E502D9E37}" type="presParOf" srcId="{F0F622B5-2120-4D2B-9CE8-4B2CF174A456}" destId="{FA8E69C6-A39E-4EC2-B133-701FE31457DF}" srcOrd="1" destOrd="0" presId="urn:microsoft.com/office/officeart/2005/8/layout/vList5"/>
    <dgm:cxn modelId="{3792C285-85B7-4CFE-80DB-B904B6BFDCAD}" type="presParOf" srcId="{6E11A139-028F-4B74-A2EB-288FFF405FD6}" destId="{791FE594-4D56-48E0-84F5-2F79C67DDDEA}" srcOrd="1" destOrd="0" presId="urn:microsoft.com/office/officeart/2005/8/layout/vList5"/>
    <dgm:cxn modelId="{65CF7F0E-C9E0-4CD4-855B-9A16B7A4DAC2}" type="presParOf" srcId="{6E11A139-028F-4B74-A2EB-288FFF405FD6}" destId="{892A7F34-A54D-404B-B10A-46122D9AF61B}" srcOrd="2" destOrd="0" presId="urn:microsoft.com/office/officeart/2005/8/layout/vList5"/>
    <dgm:cxn modelId="{AB835581-23B9-4A3F-AAD8-E92C28AB565D}" type="presParOf" srcId="{892A7F34-A54D-404B-B10A-46122D9AF61B}" destId="{7001DE57-8611-46C8-BA34-893671D3876F}" srcOrd="0" destOrd="0" presId="urn:microsoft.com/office/officeart/2005/8/layout/vList5"/>
    <dgm:cxn modelId="{8A3E1438-691F-41A3-82AB-D2AEFA8FA830}" type="presParOf" srcId="{892A7F34-A54D-404B-B10A-46122D9AF61B}" destId="{D6CD9296-80B2-4696-992A-3FB459759C91}" srcOrd="1" destOrd="0" presId="urn:microsoft.com/office/officeart/2005/8/layout/vList5"/>
    <dgm:cxn modelId="{F717BA9A-FF41-4D89-A269-B61B0AA716AD}" type="presParOf" srcId="{6E11A139-028F-4B74-A2EB-288FFF405FD6}" destId="{82DBC65E-14FE-4897-8876-A59A8EB8CFA3}" srcOrd="3" destOrd="0" presId="urn:microsoft.com/office/officeart/2005/8/layout/vList5"/>
    <dgm:cxn modelId="{32B7B511-D902-494C-A508-0D6394702BD9}" type="presParOf" srcId="{6E11A139-028F-4B74-A2EB-288FFF405FD6}" destId="{047D8FA5-9D7D-41C7-B8BE-A8EDBE1B6627}" srcOrd="4" destOrd="0" presId="urn:microsoft.com/office/officeart/2005/8/layout/vList5"/>
    <dgm:cxn modelId="{905437E8-6A59-46FB-AA02-52B226936EC6}" type="presParOf" srcId="{047D8FA5-9D7D-41C7-B8BE-A8EDBE1B6627}" destId="{39C4FC0B-11B9-4272-BB38-47231BCF85AF}" srcOrd="0" destOrd="0" presId="urn:microsoft.com/office/officeart/2005/8/layout/vList5"/>
    <dgm:cxn modelId="{FCEF04C6-7501-40E5-A2BA-003E4198815E}" type="presParOf" srcId="{047D8FA5-9D7D-41C7-B8BE-A8EDBE1B6627}" destId="{A26F6CF5-E7AC-4793-9CF1-FF4594D70981}" srcOrd="1" destOrd="0" presId="urn:microsoft.com/office/officeart/2005/8/layout/vList5"/>
    <dgm:cxn modelId="{0CA8830F-AACE-41EE-915E-73C00E74B846}" type="presParOf" srcId="{6E11A139-028F-4B74-A2EB-288FFF405FD6}" destId="{7C753273-7030-4CEB-96ED-3ACB3954A6BD}" srcOrd="5" destOrd="0" presId="urn:microsoft.com/office/officeart/2005/8/layout/vList5"/>
    <dgm:cxn modelId="{739D6372-F4BF-44EB-A909-2507EB0F0155}" type="presParOf" srcId="{6E11A139-028F-4B74-A2EB-288FFF405FD6}" destId="{194112FB-2B1C-4137-8DDC-8ED65BB675EB}" srcOrd="6" destOrd="0" presId="urn:microsoft.com/office/officeart/2005/8/layout/vList5"/>
    <dgm:cxn modelId="{B4D5B08F-5B2D-44B6-9C77-70A451D4CCAB}" type="presParOf" srcId="{194112FB-2B1C-4137-8DDC-8ED65BB675EB}" destId="{7C27C1D5-08DE-45D5-A591-5FC48368D8AA}" srcOrd="0" destOrd="0" presId="urn:microsoft.com/office/officeart/2005/8/layout/vList5"/>
    <dgm:cxn modelId="{CEF61C45-892A-4DF5-8D56-B28154BFEFE1}" type="presParOf" srcId="{194112FB-2B1C-4137-8DDC-8ED65BB675EB}" destId="{2AFDFFDF-C88A-45B6-9B56-5C8F138FA355}" srcOrd="1" destOrd="0" presId="urn:microsoft.com/office/officeart/2005/8/layout/vList5"/>
    <dgm:cxn modelId="{DD61C8A7-1A9D-4FAB-B287-B51BA2B96632}" type="presParOf" srcId="{6E11A139-028F-4B74-A2EB-288FFF405FD6}" destId="{F02F8ABF-AC7E-4F4E-BF79-DBCA2CBFA96C}" srcOrd="7" destOrd="0" presId="urn:microsoft.com/office/officeart/2005/8/layout/vList5"/>
    <dgm:cxn modelId="{CCDCD9C2-B2C8-43F5-AE67-732B14A05217}" type="presParOf" srcId="{6E11A139-028F-4B74-A2EB-288FFF405FD6}" destId="{6916D7D8-AD66-418F-A138-F52E22B56812}" srcOrd="8" destOrd="0" presId="urn:microsoft.com/office/officeart/2005/8/layout/vList5"/>
    <dgm:cxn modelId="{933399F2-9144-49D9-8EB8-00296FBBC825}" type="presParOf" srcId="{6916D7D8-AD66-418F-A138-F52E22B56812}" destId="{3D8F4375-6D2D-4E17-B343-414C8733EF82}" srcOrd="0" destOrd="0" presId="urn:microsoft.com/office/officeart/2005/8/layout/vList5"/>
    <dgm:cxn modelId="{8B2F9040-E1BA-4193-A2CE-AA47F67C772C}" type="presParOf" srcId="{6916D7D8-AD66-418F-A138-F52E22B56812}" destId="{A5019443-EEC6-4EAE-A843-7DCD7C28A5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E69C6-A39E-4EC2-B133-701FE31457DF}">
      <dsp:nvSpPr>
        <dsp:cNvPr id="0" name=""/>
        <dsp:cNvSpPr/>
      </dsp:nvSpPr>
      <dsp:spPr>
        <a:xfrm rot="5400000">
          <a:off x="5467579" y="-2309173"/>
          <a:ext cx="672004" cy="54621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Pre-CLICQ! Activities</a:t>
          </a:r>
        </a:p>
      </dsp:txBody>
      <dsp:txXfrm rot="-5400000">
        <a:off x="3072485" y="118726"/>
        <a:ext cx="5429389" cy="606394"/>
      </dsp:txXfrm>
    </dsp:sp>
    <dsp:sp modelId="{6A80A01A-D5A5-402B-BF44-0C1D44A72F59}">
      <dsp:nvSpPr>
        <dsp:cNvPr id="0" name=""/>
        <dsp:cNvSpPr/>
      </dsp:nvSpPr>
      <dsp:spPr>
        <a:xfrm>
          <a:off x="0" y="1921"/>
          <a:ext cx="3072484" cy="8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Part One</a:t>
          </a:r>
        </a:p>
      </dsp:txBody>
      <dsp:txXfrm>
        <a:off x="41006" y="42927"/>
        <a:ext cx="2990472" cy="757993"/>
      </dsp:txXfrm>
    </dsp:sp>
    <dsp:sp modelId="{D6CD9296-80B2-4696-992A-3FB459759C91}">
      <dsp:nvSpPr>
        <dsp:cNvPr id="0" name=""/>
        <dsp:cNvSpPr/>
      </dsp:nvSpPr>
      <dsp:spPr>
        <a:xfrm rot="5400000">
          <a:off x="5467579" y="-1427167"/>
          <a:ext cx="672004" cy="54621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DiCE</a:t>
          </a:r>
          <a:r>
            <a:rPr lang="en-US" sz="2400" kern="1200" dirty="0"/>
            <a:t> Entry Assessments</a:t>
          </a:r>
        </a:p>
      </dsp:txBody>
      <dsp:txXfrm rot="-5400000">
        <a:off x="3072485" y="1000732"/>
        <a:ext cx="5429389" cy="606394"/>
      </dsp:txXfrm>
    </dsp:sp>
    <dsp:sp modelId="{7001DE57-8611-46C8-BA34-893671D3876F}">
      <dsp:nvSpPr>
        <dsp:cNvPr id="0" name=""/>
        <dsp:cNvSpPr/>
      </dsp:nvSpPr>
      <dsp:spPr>
        <a:xfrm>
          <a:off x="0" y="883926"/>
          <a:ext cx="3072484" cy="8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Part Two</a:t>
          </a:r>
        </a:p>
      </dsp:txBody>
      <dsp:txXfrm>
        <a:off x="41006" y="924932"/>
        <a:ext cx="2990472" cy="757993"/>
      </dsp:txXfrm>
    </dsp:sp>
    <dsp:sp modelId="{A26F6CF5-E7AC-4793-9CF1-FF4594D70981}">
      <dsp:nvSpPr>
        <dsp:cNvPr id="0" name=""/>
        <dsp:cNvSpPr/>
      </dsp:nvSpPr>
      <dsp:spPr>
        <a:xfrm rot="5400000">
          <a:off x="5467579" y="-545161"/>
          <a:ext cx="672004" cy="54621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CLICQ! Implementation </a:t>
          </a:r>
        </a:p>
      </dsp:txBody>
      <dsp:txXfrm rot="-5400000">
        <a:off x="3072485" y="1882738"/>
        <a:ext cx="5429389" cy="606394"/>
      </dsp:txXfrm>
    </dsp:sp>
    <dsp:sp modelId="{39C4FC0B-11B9-4272-BB38-47231BCF85AF}">
      <dsp:nvSpPr>
        <dsp:cNvPr id="0" name=""/>
        <dsp:cNvSpPr/>
      </dsp:nvSpPr>
      <dsp:spPr>
        <a:xfrm>
          <a:off x="0" y="1765932"/>
          <a:ext cx="3072484" cy="8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Part Three</a:t>
          </a:r>
        </a:p>
      </dsp:txBody>
      <dsp:txXfrm>
        <a:off x="41006" y="1806938"/>
        <a:ext cx="2990472" cy="757993"/>
      </dsp:txXfrm>
    </dsp:sp>
    <dsp:sp modelId="{2AFDFFDF-C88A-45B6-9B56-5C8F138FA355}">
      <dsp:nvSpPr>
        <dsp:cNvPr id="0" name=""/>
        <dsp:cNvSpPr/>
      </dsp:nvSpPr>
      <dsp:spPr>
        <a:xfrm rot="5400000">
          <a:off x="5467579" y="336843"/>
          <a:ext cx="672004" cy="54621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DiCE</a:t>
          </a:r>
          <a:r>
            <a:rPr lang="en-US" sz="2400" kern="1200" dirty="0"/>
            <a:t> Follow-up Assessments</a:t>
          </a:r>
        </a:p>
      </dsp:txBody>
      <dsp:txXfrm rot="-5400000">
        <a:off x="3072485" y="2764743"/>
        <a:ext cx="5429389" cy="606394"/>
      </dsp:txXfrm>
    </dsp:sp>
    <dsp:sp modelId="{7C27C1D5-08DE-45D5-A591-5FC48368D8AA}">
      <dsp:nvSpPr>
        <dsp:cNvPr id="0" name=""/>
        <dsp:cNvSpPr/>
      </dsp:nvSpPr>
      <dsp:spPr>
        <a:xfrm>
          <a:off x="0" y="2647938"/>
          <a:ext cx="3072484" cy="8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Part Four</a:t>
          </a:r>
        </a:p>
      </dsp:txBody>
      <dsp:txXfrm>
        <a:off x="41006" y="2688944"/>
        <a:ext cx="2990472" cy="757993"/>
      </dsp:txXfrm>
    </dsp:sp>
    <dsp:sp modelId="{A5019443-EEC6-4EAE-A843-7DCD7C28A552}">
      <dsp:nvSpPr>
        <dsp:cNvPr id="0" name=""/>
        <dsp:cNvSpPr/>
      </dsp:nvSpPr>
      <dsp:spPr>
        <a:xfrm rot="5400000">
          <a:off x="5467579" y="1218849"/>
          <a:ext cx="672004" cy="54621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Final Analysis and Writing Workshop</a:t>
          </a:r>
        </a:p>
      </dsp:txBody>
      <dsp:txXfrm rot="-5400000">
        <a:off x="3072485" y="3646749"/>
        <a:ext cx="5429389" cy="606394"/>
      </dsp:txXfrm>
    </dsp:sp>
    <dsp:sp modelId="{3D8F4375-6D2D-4E17-B343-414C8733EF82}">
      <dsp:nvSpPr>
        <dsp:cNvPr id="0" name=""/>
        <dsp:cNvSpPr/>
      </dsp:nvSpPr>
      <dsp:spPr>
        <a:xfrm>
          <a:off x="0" y="3529944"/>
          <a:ext cx="3072484" cy="84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Part Five</a:t>
          </a:r>
        </a:p>
      </dsp:txBody>
      <dsp:txXfrm>
        <a:off x="41006" y="3570950"/>
        <a:ext cx="2990472" cy="757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1E51B-BA6F-4446-8092-CDF45F40A6A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3945E-D521-44B7-A67B-C6188E12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6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4" y="4436534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1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4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Font typeface="Courier New" panose="02070309020205020404" pitchFamily="49" charset="0"/>
              <a:buNone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1" y="6065219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39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0"/>
            <a:ext cx="1174440" cy="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0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6" y="6094809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1" y="934425"/>
            <a:ext cx="47244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5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0" y="6092218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9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7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3" y="1901339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3" y="2825165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3" y="3833833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484250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1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52971"/>
            <a:ext cx="1372972" cy="6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4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700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4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5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899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3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3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2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29" y="6053537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88784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/>
            </a:lvl1pPr>
            <a:lvl2pPr marL="800060" indent="-342882">
              <a:buFont typeface="Courier New" panose="02070309020205020404" pitchFamily="49" charset="0"/>
              <a:buChar char="o"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5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0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5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2" y="2239434"/>
            <a:ext cx="11099801" cy="1363133"/>
          </a:xfrm>
        </p:spPr>
        <p:txBody>
          <a:bodyPr anchor="b" anchorCtr="0"/>
          <a:lstStyle>
            <a:lvl1pPr algn="ctr">
              <a:defRPr sz="48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7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467">
                <a:solidFill>
                  <a:schemeClr val="bg1"/>
                </a:solidFill>
                <a:effectLst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161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9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7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32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5" y="4436535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880">
                <a:solidFill>
                  <a:schemeClr val="tx1"/>
                </a:solidFill>
                <a:effectLst/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5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4" y="2239435"/>
            <a:ext cx="11099801" cy="1363133"/>
          </a:xfrm>
        </p:spPr>
        <p:txBody>
          <a:bodyPr anchor="b" anchorCtr="0"/>
          <a:lstStyle>
            <a:lvl1pPr algn="ctr">
              <a:defRPr sz="432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8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120">
                <a:solidFill>
                  <a:schemeClr val="bg1"/>
                </a:solidFill>
                <a:effectLst/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5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5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3" y="1420285"/>
            <a:ext cx="10756900" cy="4327376"/>
          </a:xfrm>
        </p:spPr>
        <p:txBody>
          <a:bodyPr/>
          <a:lstStyle>
            <a:lvl1pPr marL="272404" indent="-272404">
              <a:buClr>
                <a:schemeClr val="accent1"/>
              </a:buClr>
              <a:buSzPct val="110000"/>
              <a:defRPr sz="2160">
                <a:solidFill>
                  <a:schemeClr val="tx1"/>
                </a:solidFill>
              </a:defRPr>
            </a:lvl1pPr>
            <a:lvl2pPr>
              <a:defRPr sz="204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0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0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4" y="6024612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0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75526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563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6" y="3532139"/>
            <a:ext cx="472440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701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7" y="914402"/>
            <a:ext cx="3398105" cy="1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12473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6" y="6071404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4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2" y="1420284"/>
            <a:ext cx="10756900" cy="4327376"/>
          </a:xfrm>
        </p:spPr>
        <p:txBody>
          <a:bodyPr/>
          <a:lstStyle>
            <a:lvl1pPr marL="302670" indent="-302670">
              <a:buClr>
                <a:schemeClr val="accent1"/>
              </a:buClr>
              <a:buSzPct val="110000"/>
              <a:defRPr sz="2400">
                <a:solidFill>
                  <a:schemeClr val="tx1"/>
                </a:solidFill>
              </a:defRPr>
            </a:lvl1pPr>
            <a:lvl2pPr>
              <a:defRPr sz="2267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89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1602117"/>
            <a:ext cx="7517220" cy="878627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4" y="4053017"/>
            <a:ext cx="5956428" cy="597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5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20">
                <a:solidFill>
                  <a:schemeClr val="tx1"/>
                </a:solidFill>
              </a:defRPr>
            </a:lvl1pPr>
            <a:lvl2pPr marL="411460" indent="0">
              <a:buFont typeface="Courier New" panose="02070309020205020404" pitchFamily="49" charset="0"/>
              <a:buNone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33" y="6055060"/>
            <a:ext cx="1254547" cy="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32950"/>
            <a:ext cx="128248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4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7" y="6094810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2" y="934426"/>
            <a:ext cx="47244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6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1" y="6092220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0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8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4" y="190134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4" y="2825167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4" y="3833834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4842502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6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2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052972"/>
            <a:ext cx="1372972" cy="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699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5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6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6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7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901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0" y="6053539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0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/>
            </a:lvl1pPr>
            <a:lvl2pPr marL="720054" indent="-308594">
              <a:buFont typeface="Courier New" panose="02070309020205020404" pitchFamily="49" charset="0"/>
              <a:buChar char="o"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71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88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3" y="6024610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152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78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4" y="3532139"/>
            <a:ext cx="472440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699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6" y="914401"/>
            <a:ext cx="339810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08952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0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5" r:id="rId10"/>
    <p:sldLayoutId id="2147483686" r:id="rId11"/>
    <p:sldLayoutId id="2147483697" r:id="rId12"/>
    <p:sldLayoutId id="2147483688" r:id="rId13"/>
    <p:sldLayoutId id="2147483689" r:id="rId14"/>
    <p:sldLayoutId id="2147483696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5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9" y="1496992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2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08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ftr="0" dt="0"/>
  <p:txStyles>
    <p:titleStyle>
      <a:lvl1pPr algn="l" defTabSz="1097225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None/>
        <a:defRPr sz="288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6693" indent="-346693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09" indent="-270497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160" kern="1200">
          <a:solidFill>
            <a:schemeClr val="bg1"/>
          </a:solidFill>
          <a:latin typeface="+mn-lt"/>
          <a:ea typeface="+mn-ea"/>
          <a:cs typeface="+mn-cs"/>
        </a:defRPr>
      </a:lvl2pPr>
      <a:lvl3pPr marL="1304861" indent="-20763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•"/>
        <a:defRPr sz="1920" kern="1200">
          <a:solidFill>
            <a:schemeClr val="bg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2468756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»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1203" y="2999981"/>
            <a:ext cx="6273798" cy="858037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Stakeholders Workshop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5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14F587F7-EBF4-4795-AA98-D354888EA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20"/>
          <a:stretch/>
        </p:blipFill>
        <p:spPr>
          <a:xfrm>
            <a:off x="1589314" y="1375348"/>
            <a:ext cx="9074598" cy="40663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DC143B-2F0B-454A-91A5-EF8DE223E339}"/>
              </a:ext>
            </a:extLst>
          </p:cNvPr>
          <p:cNvSpPr/>
          <p:nvPr/>
        </p:nvSpPr>
        <p:spPr>
          <a:xfrm>
            <a:off x="6204568" y="5044275"/>
            <a:ext cx="3924648" cy="5371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AEAA4-7FC7-4F25-9599-B6601810D003}"/>
              </a:ext>
            </a:extLst>
          </p:cNvPr>
          <p:cNvSpPr txBox="1"/>
          <p:nvPr/>
        </p:nvSpPr>
        <p:spPr>
          <a:xfrm>
            <a:off x="7594039" y="3958930"/>
            <a:ext cx="365521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296"/>
                </a:solidFill>
              </a:rPr>
              <a:t>Sample data sources; each will have a job 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CFBE6-C6B1-4B87-84C0-89562E9DA397}"/>
              </a:ext>
            </a:extLst>
          </p:cNvPr>
          <p:cNvSpPr txBox="1"/>
          <p:nvPr/>
        </p:nvSpPr>
        <p:spPr>
          <a:xfrm>
            <a:off x="1368653" y="5581440"/>
            <a:ext cx="756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tool is first customized to fit available data sources.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1B392-46A3-4312-9947-05DED478E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9" y="743569"/>
            <a:ext cx="6248401" cy="5635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296"/>
                </a:solidFill>
              </a:rPr>
              <a:t>DiCE</a:t>
            </a:r>
            <a:r>
              <a:rPr lang="en-US" dirty="0">
                <a:solidFill>
                  <a:srgbClr val="003296"/>
                </a:solidFill>
              </a:rPr>
              <a:t>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Adaptation and Use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F1176-36E0-449E-A3BC-384B3C4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AA94A1E-4EFE-41A4-A87A-F624859D3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750"/>
          <a:stretch/>
        </p:blipFill>
        <p:spPr>
          <a:xfrm>
            <a:off x="1643743" y="1296228"/>
            <a:ext cx="8904514" cy="4019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63999-FBF3-4B18-80AA-5B66C9C7961A}"/>
              </a:ext>
            </a:extLst>
          </p:cNvPr>
          <p:cNvSpPr txBox="1"/>
          <p:nvPr/>
        </p:nvSpPr>
        <p:spPr>
          <a:xfrm>
            <a:off x="1524001" y="5348981"/>
            <a:ext cx="943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Job aid tabs capture necessary steps of the cascade but can be customized to include specific language/appropriate order of the fields in the available data sources for ease of use.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A6120-C7EC-45E3-BF86-E71BD6A12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014" y="732704"/>
            <a:ext cx="6193972" cy="56352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296"/>
                </a:solidFill>
              </a:rPr>
              <a:t>DiCE</a:t>
            </a:r>
            <a:r>
              <a:rPr lang="en-US" dirty="0">
                <a:solidFill>
                  <a:srgbClr val="003296"/>
                </a:solidFill>
              </a:rPr>
              <a:t>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Adaptation and Use 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383475-1D11-4B6B-A670-1643A895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CCFB8E-2348-4A2F-9C01-4D1977579366}"/>
              </a:ext>
            </a:extLst>
          </p:cNvPr>
          <p:cNvSpPr txBox="1"/>
          <p:nvPr/>
        </p:nvSpPr>
        <p:spPr>
          <a:xfrm>
            <a:off x="1385649" y="5223616"/>
            <a:ext cx="942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Once the job aids are filled in for a designated period, data from various sources then auto-populates to create a cascade, where gaps can be visualized.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68538-D27B-42D7-895D-2C816833F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672" y="745724"/>
            <a:ext cx="7678656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DiCE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– Example Cascade Analysis 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24DA28-9397-4AF8-834F-964639BC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6F865-9B6B-4E61-9462-C121C180C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77" y="1089673"/>
            <a:ext cx="9577067" cy="4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894D-5125-43B7-BE39-B9BBC939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110" y="786177"/>
            <a:ext cx="7635779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DiCE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– Examp</a:t>
            </a:r>
            <a:r>
              <a:rPr lang="en-US" dirty="0"/>
              <a:t>le </a:t>
            </a:r>
            <a:r>
              <a:rPr lang="en-US" dirty="0">
                <a:solidFill>
                  <a:srgbClr val="003296"/>
                </a:solidFill>
              </a:rPr>
              <a:t>Cascade Analysis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08DA4-9AC3-4AC2-B5D2-A89E76FD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6E5EC-C3C6-49D2-AC54-90E4052F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3" y="1427842"/>
            <a:ext cx="11155374" cy="44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6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7C97-17A7-4617-BE72-A19B01D61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119" y="732766"/>
            <a:ext cx="6363761" cy="563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296"/>
                </a:solidFill>
              </a:rPr>
              <a:t>DiCE </a:t>
            </a:r>
            <a:r>
              <a:rPr lang="en-US" dirty="0"/>
              <a:t>Toolkit</a:t>
            </a:r>
            <a:r>
              <a:rPr lang="en-US" dirty="0">
                <a:solidFill>
                  <a:srgbClr val="003296"/>
                </a:solidFill>
              </a:rPr>
              <a:t> – Additional Outputs</a:t>
            </a:r>
            <a:br>
              <a:rPr lang="en-US" dirty="0"/>
            </a:b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32F502-4C1D-4EA2-9CAB-F6BAD030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17746-18F5-4D1F-B64D-AA58ED6A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49" y="3686939"/>
            <a:ext cx="6566422" cy="2208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06856-342D-4AC4-8837-C02E6992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083" y="1250986"/>
            <a:ext cx="2533247" cy="464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A9681-D207-4236-A46F-DFAC4A518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38" y="1304538"/>
            <a:ext cx="3306625" cy="2255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5DA9E-95F1-4F47-8170-3B2804766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587" y="1297241"/>
            <a:ext cx="3497972" cy="2255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9BD2F1-04DD-4D7B-9D66-4B08B427A79E}"/>
              </a:ext>
            </a:extLst>
          </p:cNvPr>
          <p:cNvSpPr txBox="1"/>
          <p:nvPr/>
        </p:nvSpPr>
        <p:spPr>
          <a:xfrm>
            <a:off x="499913" y="1195127"/>
            <a:ext cx="891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296"/>
                </a:solidFill>
              </a:rPr>
              <a:t>1.                                     2.                                         3. </a:t>
            </a:r>
            <a:endParaRPr lang="en-US" sz="2000" b="1" dirty="0">
              <a:solidFill>
                <a:srgbClr val="00329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018387-6C9C-4F09-B978-716E7A00C895}"/>
              </a:ext>
            </a:extLst>
          </p:cNvPr>
          <p:cNvSpPr txBox="1"/>
          <p:nvPr/>
        </p:nvSpPr>
        <p:spPr>
          <a:xfrm>
            <a:off x="488197" y="3669871"/>
            <a:ext cx="48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296"/>
                </a:solidFill>
              </a:rPr>
              <a:t>4. </a:t>
            </a:r>
            <a:endParaRPr lang="en-US" sz="20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7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312756-EA45-4E51-9C9E-DE7566470C3B}"/>
              </a:ext>
            </a:extLst>
          </p:cNvPr>
          <p:cNvSpPr txBox="1">
            <a:spLocks/>
          </p:cNvSpPr>
          <p:nvPr/>
        </p:nvSpPr>
        <p:spPr>
          <a:xfrm>
            <a:off x="754289" y="1132985"/>
            <a:ext cx="10865224" cy="4592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Entry DiCE Assessment Teams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 Select members for assessment team and relevant stakeholders (e.g., national, sub-national and/or partner staff)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Determine who the site points-of-contact are and request them to be available </a:t>
            </a:r>
          </a:p>
          <a:p>
            <a:pPr marL="460375">
              <a:lnSpc>
                <a:spcPct val="150000"/>
              </a:lnSpc>
            </a:pPr>
            <a:r>
              <a:rPr lang="en-US" sz="2000" dirty="0">
                <a:latin typeface="+mn-lt"/>
              </a:rPr>
              <a:t>	- </a:t>
            </a:r>
            <a:r>
              <a:rPr lang="en-US" sz="1600" dirty="0">
                <a:latin typeface="+mn-lt"/>
              </a:rPr>
              <a:t>To provide facility walkthrough (patient and data flow)</a:t>
            </a:r>
          </a:p>
          <a:p>
            <a:pPr marL="460375">
              <a:lnSpc>
                <a:spcPct val="150000"/>
              </a:lnSpc>
            </a:pPr>
            <a:r>
              <a:rPr lang="en-US" sz="1600" dirty="0">
                <a:latin typeface="+mn-lt"/>
              </a:rPr>
              <a:t>  	-  To gather registers for data collection</a:t>
            </a:r>
          </a:p>
          <a:p>
            <a:pPr marL="460375">
              <a:lnSpc>
                <a:spcPct val="150000"/>
              </a:lnSpc>
            </a:pPr>
            <a:r>
              <a:rPr lang="en-US" sz="1600" dirty="0">
                <a:latin typeface="+mn-lt"/>
              </a:rPr>
              <a:t>	-  To answer questions during the assessment 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Inconsistencies or challenges with data will be resolved on-site</a:t>
            </a:r>
            <a:endParaRPr lang="en-US" sz="1800" b="1" dirty="0">
              <a:latin typeface="+mn-lt"/>
            </a:endParaRPr>
          </a:p>
          <a:p>
            <a:pPr marL="55563" indent="4048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Entry DiCE Assessment Logistics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460375"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Assessment time = 1 day per site(s)</a:t>
            </a:r>
          </a:p>
          <a:p>
            <a:pPr marL="460375"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Site Department POCs: HIV Clinic, TB Clinic and TB Lab (on-site and/</a:t>
            </a:r>
            <a:r>
              <a:rPr lang="en-US" sz="1800" u="sng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or referral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) at one facility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61D366-DDD8-45CB-B98F-D8147488F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289" y="702739"/>
            <a:ext cx="11026584" cy="563524"/>
          </a:xfrm>
        </p:spPr>
        <p:txBody>
          <a:bodyPr>
            <a:normAutofit/>
          </a:bodyPr>
          <a:lstStyle/>
          <a:p>
            <a:r>
              <a:rPr lang="en-US" dirty="0"/>
              <a:t>Part Two: </a:t>
            </a:r>
            <a:r>
              <a:rPr lang="en-US" dirty="0" err="1"/>
              <a:t>DiCE</a:t>
            </a:r>
            <a:r>
              <a:rPr lang="en-US" dirty="0"/>
              <a:t> Entry Assessment Practical Considerations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B00D1-EA94-4C85-B24F-BCCF2B37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15DC61-DB9D-434E-A4C4-57094DD219A1}"/>
              </a:ext>
            </a:extLst>
          </p:cNvPr>
          <p:cNvSpPr txBox="1">
            <a:spLocks/>
          </p:cNvSpPr>
          <p:nvPr/>
        </p:nvSpPr>
        <p:spPr>
          <a:xfrm>
            <a:off x="914395" y="1381108"/>
            <a:ext cx="10866478" cy="4643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Project personnel that collect data will be trained and competent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Aggregate data collected from paper registers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2000" dirty="0"/>
              <a:t>Will include redundant data points as an internal quality check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All data challenges and inconsistencies will be resolved prior to leaving facility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DiCE</a:t>
            </a:r>
            <a:r>
              <a:rPr lang="en-US" sz="2000" dirty="0"/>
              <a:t> completeness will be cross-checked prior to leaving facility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Missing or unavailable data will be recorded as “MISSING”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Patient data (no PII) from same registers as aggregate data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2000" dirty="0"/>
              <a:t>Randomly selected patients from Presumptive TB register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5% of Presumptive TB register, up to a maximum of 20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Half will be HIV (+) and half will be HIV (-) to prevent non-random selection</a:t>
            </a:r>
            <a:endParaRPr lang="en-US" sz="2000" dirty="0">
              <a:latin typeface="+mn-lt"/>
            </a:endParaRPr>
          </a:p>
          <a:p>
            <a:pPr marL="460375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F5F19C-6A12-4C72-A63E-C33E195A6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902" y="817584"/>
            <a:ext cx="5410196" cy="563524"/>
          </a:xfrm>
        </p:spPr>
        <p:txBody>
          <a:bodyPr>
            <a:normAutofit/>
          </a:bodyPr>
          <a:lstStyle/>
          <a:p>
            <a:r>
              <a:rPr lang="en-US" sz="3200" dirty="0"/>
              <a:t>Data Collection and Quality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82677-60DB-45D2-81B7-E6E477C3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15DC61-DB9D-434E-A4C4-57094DD219A1}"/>
              </a:ext>
            </a:extLst>
          </p:cNvPr>
          <p:cNvSpPr txBox="1">
            <a:spLocks/>
          </p:cNvSpPr>
          <p:nvPr/>
        </p:nvSpPr>
        <p:spPr>
          <a:xfrm>
            <a:off x="914395" y="1812040"/>
            <a:ext cx="10866478" cy="323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+mn-lt"/>
              </a:rPr>
              <a:t>DiCE</a:t>
            </a:r>
            <a:r>
              <a:rPr lang="en-US" sz="2000" b="1" dirty="0">
                <a:latin typeface="+mn-lt"/>
              </a:rPr>
              <a:t> Quality Analysis 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2000" dirty="0"/>
              <a:t>Automatic calculation of agreement between data sources and completeness of registers</a:t>
            </a:r>
          </a:p>
          <a:p>
            <a:pPr marL="460375">
              <a:lnSpc>
                <a:spcPct val="150000"/>
              </a:lnSpc>
            </a:pPr>
            <a:endParaRPr lang="en-US" sz="2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CLICQ! Metric Data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2000" dirty="0"/>
              <a:t>Recorded by site staff using site-specific metrics and tracking plans and quality reviewed during on-site visits</a:t>
            </a:r>
          </a:p>
          <a:p>
            <a:pPr marL="460375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F5F19C-6A12-4C72-A63E-C33E195A6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493" y="772891"/>
            <a:ext cx="7402282" cy="563524"/>
          </a:xfrm>
        </p:spPr>
        <p:txBody>
          <a:bodyPr>
            <a:normAutofit/>
          </a:bodyPr>
          <a:lstStyle/>
          <a:p>
            <a:r>
              <a:rPr lang="en-US" sz="3200" dirty="0"/>
              <a:t>Data Collection and Quality Continued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82677-60DB-45D2-81B7-E6E477C3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3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EEB337-38E3-4DA4-9EE5-8AD38E4803FB}"/>
              </a:ext>
            </a:extLst>
          </p:cNvPr>
          <p:cNvSpPr txBox="1">
            <a:spLocks/>
          </p:cNvSpPr>
          <p:nvPr/>
        </p:nvSpPr>
        <p:spPr>
          <a:xfrm>
            <a:off x="837942" y="1492820"/>
            <a:ext cx="11354058" cy="4363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After site entry assessment, the CLICQ! program begins</a:t>
            </a:r>
          </a:p>
          <a:p>
            <a:pPr marL="4619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Two facility-based learning sessions (~30 days apart) with all participants</a:t>
            </a:r>
          </a:p>
          <a:p>
            <a:pPr marL="461963">
              <a:lnSpc>
                <a:spcPct val="150000"/>
              </a:lnSpc>
            </a:pPr>
            <a:endParaRPr lang="en-US" sz="2000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Learning Session 1  </a:t>
            </a:r>
            <a:r>
              <a:rPr lang="en-US" sz="2000" dirty="0">
                <a:latin typeface="+mn-lt"/>
              </a:rPr>
              <a:t>(1 week)</a:t>
            </a:r>
          </a:p>
          <a:p>
            <a:pPr marL="4619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DiCE findings reviewed </a:t>
            </a:r>
          </a:p>
          <a:p>
            <a:pPr marL="4619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Identified gaps prioritized</a:t>
            </a:r>
          </a:p>
          <a:p>
            <a:pPr marL="4619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Development of improvement projects and metrics to close gaps</a:t>
            </a:r>
          </a:p>
          <a:p>
            <a:pPr marL="461963">
              <a:lnSpc>
                <a:spcPct val="150000"/>
              </a:lnSpc>
            </a:pPr>
            <a:r>
              <a:rPr lang="en-US" sz="2000" dirty="0">
                <a:latin typeface="+mn-lt"/>
              </a:rPr>
              <a:t>	-  </a:t>
            </a:r>
            <a:r>
              <a:rPr lang="en-US" sz="1800" dirty="0">
                <a:latin typeface="+mn-lt"/>
              </a:rPr>
              <a:t>Learning session facilitators will assist facility staff in choosing projects and</a:t>
            </a:r>
          </a:p>
          <a:p>
            <a:pPr marL="461963">
              <a:lnSpc>
                <a:spcPct val="150000"/>
              </a:lnSpc>
            </a:pPr>
            <a:r>
              <a:rPr lang="en-US" sz="1800" dirty="0">
                <a:latin typeface="+mn-lt"/>
              </a:rPr>
              <a:t>          metrics to track progress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25D90-1048-4ACF-9512-9F59BB4F0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345" y="768058"/>
            <a:ext cx="6923310" cy="563524"/>
          </a:xfrm>
        </p:spPr>
        <p:txBody>
          <a:bodyPr>
            <a:normAutofit/>
          </a:bodyPr>
          <a:lstStyle/>
          <a:p>
            <a:r>
              <a:rPr lang="en-US" sz="3200" dirty="0"/>
              <a:t>Part Three: CLICQ!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A22419-BD61-4673-880E-289E59EA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EEB337-38E3-4DA4-9EE5-8AD38E4803FB}"/>
              </a:ext>
            </a:extLst>
          </p:cNvPr>
          <p:cNvSpPr txBox="1">
            <a:spLocks/>
          </p:cNvSpPr>
          <p:nvPr/>
        </p:nvSpPr>
        <p:spPr>
          <a:xfrm>
            <a:off x="836796" y="1347302"/>
            <a:ext cx="10792220" cy="4596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Improvement Project Metrics</a:t>
            </a:r>
          </a:p>
          <a:p>
            <a:pPr marL="4619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Selected metrics (numerator / denominator) will be collected at least weekly by facility staff participating in CLICQ!</a:t>
            </a:r>
            <a:endParaRPr lang="en-US" sz="2000" b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Learning Session 2</a:t>
            </a:r>
            <a:r>
              <a:rPr lang="en-US" sz="2000" dirty="0">
                <a:latin typeface="+mn-lt"/>
              </a:rPr>
              <a:t>  (1 week)</a:t>
            </a:r>
          </a:p>
          <a:p>
            <a:pPr marL="4619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Improvement project review / course corrections / additional training</a:t>
            </a:r>
          </a:p>
          <a:p>
            <a:pPr indent="4619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On-site TA 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Provided by those responsible for oversight of the facility, led by MOH or similar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Occurs between the two learning sessions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Every 1 – 2 weeks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Remote TA using WhatsApp or other electronic solutions may be preferable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25D90-1048-4ACF-9512-9F59BB4F0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879" y="783778"/>
            <a:ext cx="8948053" cy="563524"/>
          </a:xfrm>
        </p:spPr>
        <p:txBody>
          <a:bodyPr>
            <a:normAutofit/>
          </a:bodyPr>
          <a:lstStyle/>
          <a:p>
            <a:r>
              <a:rPr lang="en-US" sz="3200" dirty="0"/>
              <a:t>Part Three: CLICQ! Implementation Continued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A22419-BD61-4673-880E-289E59EA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BB34D8-69B7-488B-BD27-9DF722CB6164}"/>
              </a:ext>
            </a:extLst>
          </p:cNvPr>
          <p:cNvSpPr txBox="1">
            <a:spLocks/>
          </p:cNvSpPr>
          <p:nvPr/>
        </p:nvSpPr>
        <p:spPr>
          <a:xfrm>
            <a:off x="590489" y="1548882"/>
            <a:ext cx="7606454" cy="439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063" lvl="1" indent="-34290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/>
              <a:t>Global Estimates in </a:t>
            </a:r>
            <a:r>
              <a:rPr lang="en-US" dirty="0">
                <a:solidFill>
                  <a:srgbClr val="C00000"/>
                </a:solidFill>
              </a:rPr>
              <a:t>20XX (*red text entered by user throughout*)</a:t>
            </a:r>
            <a:r>
              <a:rPr lang="en-US" dirty="0"/>
              <a:t>,</a:t>
            </a:r>
          </a:p>
          <a:p>
            <a:pPr marL="490538" lvl="1" indent="-3016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en-US" dirty="0"/>
              <a:t>M people developed TB</a:t>
            </a:r>
          </a:p>
          <a:p>
            <a:pPr marL="490538" lvl="1" indent="-3016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en-US" dirty="0"/>
              <a:t>M were notified to national TB programs</a:t>
            </a:r>
          </a:p>
          <a:p>
            <a:pPr marL="490538" lvl="1" indent="-3016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en-US" dirty="0"/>
              <a:t>% of global TB cases were missed by surveillance systems</a:t>
            </a:r>
          </a:p>
          <a:p>
            <a:pPr marL="460375" lvl="1">
              <a:lnSpc>
                <a:spcPct val="160000"/>
              </a:lnSpc>
            </a:pPr>
            <a:endParaRPr lang="en-US" dirty="0"/>
          </a:p>
          <a:p>
            <a:pPr marL="112713" lvl="1" indent="347663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*country*</a:t>
            </a:r>
            <a:r>
              <a:rPr lang="en-US" dirty="0"/>
              <a:t>) Estimates in </a:t>
            </a:r>
            <a:r>
              <a:rPr lang="en-US" dirty="0">
                <a:solidFill>
                  <a:srgbClr val="C00000"/>
                </a:solidFill>
              </a:rPr>
              <a:t>20XX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people developed TB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were notified to national programs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were lab confirmed</a:t>
            </a:r>
          </a:p>
          <a:p>
            <a:pPr marL="461963" lvl="1" indent="52388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xxxxx</a:t>
            </a:r>
            <a:r>
              <a:rPr lang="en-US" dirty="0"/>
              <a:t> were initiated on treatment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FD35C6-3E2C-4DC0-8D61-CF0D48624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7816" y="783777"/>
            <a:ext cx="2536367" cy="56352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3296"/>
                </a:solidFill>
              </a:rPr>
              <a:t>Background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BB7FD0-4581-4BAD-BD86-343F46E3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3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10EE-DFEB-45D9-A833-F593CA817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1969" y="720635"/>
            <a:ext cx="6428060" cy="56352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3296"/>
                </a:solidFill>
              </a:rPr>
              <a:t>CLICQ! </a:t>
            </a:r>
            <a:r>
              <a:rPr lang="en-US" sz="3600" dirty="0"/>
              <a:t>Implementation </a:t>
            </a:r>
            <a:r>
              <a:rPr lang="en-US" sz="3600" dirty="0">
                <a:solidFill>
                  <a:srgbClr val="003296"/>
                </a:solidFill>
              </a:rPr>
              <a:t>Timeline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B95E1-F716-458A-9F2B-3E127AEF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F89E-6A69-4F08-8E94-B255DA9DD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4" y="1488423"/>
            <a:ext cx="11680371" cy="3247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AA1F3C-223E-4B39-931F-154EF4457A06}"/>
              </a:ext>
            </a:extLst>
          </p:cNvPr>
          <p:cNvSpPr txBox="1"/>
          <p:nvPr/>
        </p:nvSpPr>
        <p:spPr>
          <a:xfrm>
            <a:off x="1384300" y="5046411"/>
            <a:ext cx="942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NOTE</a:t>
            </a:r>
            <a:r>
              <a:rPr lang="en-US" sz="1800" dirty="0"/>
              <a:t>: timeline estimates are only examples and can be modified depending on local context (e.g., program needs, available budget, and available expertise,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4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1CDEE6-9456-4A07-B3F0-CF980F24EA81}"/>
              </a:ext>
            </a:extLst>
          </p:cNvPr>
          <p:cNvSpPr txBox="1">
            <a:spLocks/>
          </p:cNvSpPr>
          <p:nvPr/>
        </p:nvSpPr>
        <p:spPr>
          <a:xfrm>
            <a:off x="1368836" y="2016852"/>
            <a:ext cx="9016135" cy="2824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Each enrolled facility will receive a DiCE follow-up assessment</a:t>
            </a:r>
          </a:p>
          <a:p>
            <a:pPr marL="460375" indent="111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 Follow-up assessments will be directly compared to entry assessments</a:t>
            </a:r>
          </a:p>
          <a:p>
            <a:pPr marL="460375" indent="111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 CLICQ! project impact will be quantified</a:t>
            </a:r>
          </a:p>
          <a:p>
            <a:pPr marL="460375" indent="111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 Review lessons learned, successes, challenges</a:t>
            </a:r>
          </a:p>
          <a:p>
            <a:pPr marL="460375">
              <a:lnSpc>
                <a:spcPct val="150000"/>
              </a:lnSpc>
            </a:pPr>
            <a:r>
              <a:rPr lang="en-US" sz="2000" dirty="0">
                <a:latin typeface="+mn-lt"/>
              </a:rPr>
              <a:t>	- Partner facilitators conduct this session with facility staff</a:t>
            </a:r>
          </a:p>
          <a:p>
            <a:pPr marL="460375" indent="111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 Stakeholder closeout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495582-E543-4FCD-A2AB-3D662E264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762006"/>
            <a:ext cx="10363201" cy="56352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Part Four: </a:t>
            </a:r>
            <a:r>
              <a:rPr lang="en-US" sz="3200" dirty="0" err="1"/>
              <a:t>DiCE</a:t>
            </a:r>
            <a:r>
              <a:rPr lang="en-US" sz="3200" dirty="0"/>
              <a:t> Follow-up Assessment and Program Impact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AEF9E-D18E-437F-B460-67C48389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5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E0F3B07-D6B4-4DCA-B78E-377F5B881F62}"/>
              </a:ext>
            </a:extLst>
          </p:cNvPr>
          <p:cNvSpPr txBox="1">
            <a:spLocks/>
          </p:cNvSpPr>
          <p:nvPr/>
        </p:nvSpPr>
        <p:spPr>
          <a:xfrm>
            <a:off x="1391554" y="1373813"/>
            <a:ext cx="9408889" cy="45697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Program Impact will be evaluated by a few different analyses</a:t>
            </a:r>
          </a:p>
          <a:p>
            <a:pPr marL="461963" indent="2778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Improvement project metric data tracked over the implementation period</a:t>
            </a:r>
          </a:p>
          <a:p>
            <a:pPr marL="461963" indent="2778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Comparison of the </a:t>
            </a:r>
            <a:r>
              <a:rPr lang="en-US" sz="2000" dirty="0" err="1">
                <a:latin typeface="+mn-lt"/>
              </a:rPr>
              <a:t>DiCE</a:t>
            </a:r>
            <a:r>
              <a:rPr lang="en-US" sz="2000" dirty="0">
                <a:latin typeface="+mn-lt"/>
              </a:rPr>
              <a:t> entry and follow-up assessments</a:t>
            </a:r>
          </a:p>
          <a:p>
            <a:pPr marL="461963" indent="2778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Participant discussion of lessons learned, challenges and successes</a:t>
            </a:r>
          </a:p>
          <a:p>
            <a:pPr marL="461963" indent="27781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Optional Writing Workshop</a:t>
            </a:r>
          </a:p>
          <a:p>
            <a:pPr marL="460375" indent="111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 Site staff will present final data, achievements, and challenges</a:t>
            </a:r>
          </a:p>
          <a:p>
            <a:pPr marL="460375" indent="111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 Breakout groups will draft section of the final report</a:t>
            </a:r>
          </a:p>
          <a:p>
            <a:pPr marL="460375" indent="1111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 Discussion of expectations for data sharing, reporting, future </a:t>
            </a:r>
          </a:p>
          <a:p>
            <a:pPr marL="460375">
              <a:lnSpc>
                <a:spcPct val="150000"/>
              </a:lnSpc>
            </a:pPr>
            <a:r>
              <a:rPr lang="en-US" sz="2000" dirty="0"/>
              <a:t>    publications, CLICQ! sustainability, and potential CLICQ! scale-up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4699FE-55FF-4241-B2B9-BB403A786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3" y="811413"/>
            <a:ext cx="8795653" cy="563524"/>
          </a:xfrm>
        </p:spPr>
        <p:txBody>
          <a:bodyPr>
            <a:normAutofit/>
          </a:bodyPr>
          <a:lstStyle/>
          <a:p>
            <a:r>
              <a:rPr lang="en-US" sz="3200" dirty="0"/>
              <a:t>Part Five: Program Impact / Writing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5CBEF4-D82E-4BD6-BB94-511A345E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E730AF-317C-4989-8354-1B85138E693E}"/>
              </a:ext>
            </a:extLst>
          </p:cNvPr>
          <p:cNvSpPr txBox="1">
            <a:spLocks/>
          </p:cNvSpPr>
          <p:nvPr/>
        </p:nvSpPr>
        <p:spPr>
          <a:xfrm>
            <a:off x="870744" y="1325530"/>
            <a:ext cx="10623927" cy="45265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Data will be owned by the MOH </a:t>
            </a:r>
            <a:r>
              <a:rPr lang="en-US" sz="1800" dirty="0">
                <a:latin typeface="+mn-lt"/>
              </a:rPr>
              <a:t>(or relevant disease program stakeholders)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De-identified DiCE and site metric data will be provided to stakeholders after each workshop </a:t>
            </a:r>
          </a:p>
          <a:p>
            <a:pPr marL="460375">
              <a:lnSpc>
                <a:spcPct val="150000"/>
              </a:lnSpc>
            </a:pPr>
            <a:r>
              <a:rPr lang="en-US" sz="1800" dirty="0"/>
              <a:t>   and each DiCE assessment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Results and recommendations will be made available to the following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Participating facilities, NTP, SMoH, Partner, Funding Agency, US CDC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Results will be in the form of reports, Excel spreadsheets, data tools, and PowerPoint presentations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Confidentiality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 No PII will be collected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  Project staff will be instructed to protect the privacy of all patient data encountered during   </a:t>
            </a:r>
          </a:p>
          <a:p>
            <a:pPr marL="460375">
              <a:lnSpc>
                <a:spcPct val="150000"/>
              </a:lnSpc>
            </a:pPr>
            <a:r>
              <a:rPr lang="en-US" sz="1800" dirty="0"/>
              <a:t>    data collection</a:t>
            </a:r>
            <a:endParaRPr lang="en-US" sz="1800" b="1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FC65EC-6522-4620-9DDB-DD181633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7348" y="762006"/>
            <a:ext cx="5344882" cy="563524"/>
          </a:xfrm>
        </p:spPr>
        <p:txBody>
          <a:bodyPr>
            <a:normAutofit/>
          </a:bodyPr>
          <a:lstStyle/>
          <a:p>
            <a:r>
              <a:rPr lang="en-US" sz="3200" dirty="0"/>
              <a:t>Data Sharing and Reporting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05E8F-035F-4D94-9033-953EC0E1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58AFE-2EBD-4397-A776-55813045F0A0}"/>
              </a:ext>
            </a:extLst>
          </p:cNvPr>
          <p:cNvSpPr/>
          <p:nvPr/>
        </p:nvSpPr>
        <p:spPr>
          <a:xfrm>
            <a:off x="1472810" y="1573632"/>
            <a:ext cx="92463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Review protocol for: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Sections / content required for a CDC protocol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Sections / content required for a (</a:t>
            </a:r>
            <a:r>
              <a:rPr lang="en-US" sz="2000" dirty="0">
                <a:solidFill>
                  <a:srgbClr val="C00000"/>
                </a:solidFill>
              </a:rPr>
              <a:t>*state, province Country*</a:t>
            </a:r>
            <a:r>
              <a:rPr lang="en-US" sz="2000" dirty="0"/>
              <a:t>) protocol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Proposed sections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Program Background and Justification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Goals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Objectives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Project Design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Region, State, province selection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Site selections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4131C1-5424-4DEC-8F2E-8898D4FD7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1659" y="729349"/>
            <a:ext cx="5268682" cy="563524"/>
          </a:xfrm>
        </p:spPr>
        <p:txBody>
          <a:bodyPr>
            <a:normAutofit/>
          </a:bodyPr>
          <a:lstStyle/>
          <a:p>
            <a:r>
              <a:rPr lang="en-US" sz="3200" dirty="0"/>
              <a:t>Protocol Discussion 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A737B-892C-4152-A47C-7DBFBDD3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1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9B1A29-7FF3-4855-A202-EF9DAE39F61B}"/>
              </a:ext>
            </a:extLst>
          </p:cNvPr>
          <p:cNvSpPr txBox="1">
            <a:spLocks/>
          </p:cNvSpPr>
          <p:nvPr/>
        </p:nvSpPr>
        <p:spPr>
          <a:xfrm>
            <a:off x="428997" y="1477930"/>
            <a:ext cx="6219229" cy="3190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CLICQ! 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 Partnership with FMoH and SMoH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(*Donor/funding source*) </a:t>
            </a:r>
            <a:r>
              <a:rPr lang="en-US" sz="1400" dirty="0">
                <a:latin typeface="+mn-lt"/>
              </a:rPr>
              <a:t>provides funding support and partner   </a:t>
            </a:r>
          </a:p>
          <a:p>
            <a:pPr marL="460375">
              <a:lnSpc>
                <a:spcPct val="150000"/>
              </a:lnSpc>
            </a:pPr>
            <a:r>
              <a:rPr lang="en-US" sz="1400" dirty="0">
                <a:latin typeface="+mn-lt"/>
              </a:rPr>
              <a:t>   oversight 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(*MOH/Partner*) </a:t>
            </a:r>
            <a:r>
              <a:rPr lang="en-US" sz="1400" dirty="0">
                <a:latin typeface="+mn-lt"/>
              </a:rPr>
              <a:t>provides on-the-ground implementation of CLICQ!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(*MOH/Partner*) </a:t>
            </a:r>
            <a:r>
              <a:rPr lang="en-US" sz="1400" dirty="0">
                <a:latin typeface="+mn-lt"/>
              </a:rPr>
              <a:t>provide technical support </a:t>
            </a:r>
          </a:p>
          <a:p>
            <a:pPr marL="4603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 Facility support from healthcare workers and technicians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6A4179-6599-44CC-A763-7EE33BF56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6878"/>
              </p:ext>
            </p:extLst>
          </p:nvPr>
        </p:nvGraphicFramePr>
        <p:xfrm>
          <a:off x="6649641" y="848490"/>
          <a:ext cx="4776063" cy="319006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59751">
                  <a:extLst>
                    <a:ext uri="{9D8B030D-6E8A-4147-A177-3AD203B41FA5}">
                      <a16:colId xmlns:a16="http://schemas.microsoft.com/office/drawing/2014/main" val="3604355706"/>
                    </a:ext>
                  </a:extLst>
                </a:gridCol>
                <a:gridCol w="1603836">
                  <a:extLst>
                    <a:ext uri="{9D8B030D-6E8A-4147-A177-3AD203B41FA5}">
                      <a16:colId xmlns:a16="http://schemas.microsoft.com/office/drawing/2014/main" val="2933224841"/>
                    </a:ext>
                  </a:extLst>
                </a:gridCol>
                <a:gridCol w="1512476">
                  <a:extLst>
                    <a:ext uri="{9D8B030D-6E8A-4147-A177-3AD203B41FA5}">
                      <a16:colId xmlns:a16="http://schemas.microsoft.com/office/drawing/2014/main" val="466772619"/>
                    </a:ext>
                  </a:extLst>
                </a:gridCol>
              </a:tblGrid>
              <a:tr h="201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Organization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>
                          <a:effectLst/>
                        </a:rPr>
                        <a:t>Role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30595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examples below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1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examples below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1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examples below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152690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178390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Federal Ministry of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John Doe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100" dirty="0">
                          <a:effectLst/>
                        </a:rPr>
                        <a:t>Principal investigator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75967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100" dirty="0">
                          <a:effectLst/>
                        </a:rPr>
                        <a:t>Co-investigator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578972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43924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632013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599931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012861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013481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184058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198025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5227298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47997"/>
                  </a:ext>
                </a:extLst>
              </a:tr>
              <a:tr h="201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dirty="0">
                          <a:effectLst/>
                        </a:rPr>
                        <a:t>----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72769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22A1A5B-7F26-4676-AF18-56BE0ACEA047}"/>
              </a:ext>
            </a:extLst>
          </p:cNvPr>
          <p:cNvSpPr/>
          <p:nvPr/>
        </p:nvSpPr>
        <p:spPr>
          <a:xfrm>
            <a:off x="428997" y="4207932"/>
            <a:ext cx="11234288" cy="180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/>
              <a:t>Principal Investigator: </a:t>
            </a:r>
            <a:r>
              <a:rPr lang="en-US" sz="1400" dirty="0"/>
              <a:t>Leads protocol development, ethical clearance and tool development; provides oversight for project implementation, data analysis and project evaluation; participates in report/ manuscript development; assists with dissemination of findings.</a:t>
            </a:r>
            <a:endParaRPr lang="en-US" sz="14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/>
              <a:t>Co-Investigator: </a:t>
            </a:r>
            <a:r>
              <a:rPr lang="en-US" sz="1400" dirty="0"/>
              <a:t>Technical input on protocol development, tool development, project implementation, data analysis, project evaluation; participate in report/ manuscript development; assist with dissemination of findings.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5283F0-F996-4A56-902B-38D046483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34" y="745025"/>
            <a:ext cx="5181596" cy="563524"/>
          </a:xfrm>
        </p:spPr>
        <p:txBody>
          <a:bodyPr>
            <a:normAutofit/>
          </a:bodyPr>
          <a:lstStyle/>
          <a:p>
            <a:r>
              <a:rPr lang="en-US" sz="3200" dirty="0"/>
              <a:t>Roles and Responsibilities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54889-32F2-43AC-932E-D0CD2ECC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3610EE-D9C6-4BCD-9E29-D55D2ACA2860}"/>
              </a:ext>
            </a:extLst>
          </p:cNvPr>
          <p:cNvSpPr txBox="1">
            <a:spLocks/>
          </p:cNvSpPr>
          <p:nvPr/>
        </p:nvSpPr>
        <p:spPr>
          <a:xfrm>
            <a:off x="2219438" y="5429395"/>
            <a:ext cx="7753123" cy="25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00000"/>
                </a:solidFill>
                <a:latin typeface="+mn-lt"/>
              </a:rPr>
              <a:t>(*ADD ROWS AND NAMES OF PARTICIPANTS AS NECESSARY TO COMPLETE*)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CF6082-9852-4432-8D96-336542056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5968"/>
              </p:ext>
            </p:extLst>
          </p:nvPr>
        </p:nvGraphicFramePr>
        <p:xfrm>
          <a:off x="601240" y="1672121"/>
          <a:ext cx="11166217" cy="35137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8674">
                  <a:extLst>
                    <a:ext uri="{9D8B030D-6E8A-4147-A177-3AD203B41FA5}">
                      <a16:colId xmlns:a16="http://schemas.microsoft.com/office/drawing/2014/main" val="3604355706"/>
                    </a:ext>
                  </a:extLst>
                </a:gridCol>
                <a:gridCol w="1752091">
                  <a:extLst>
                    <a:ext uri="{9D8B030D-6E8A-4147-A177-3AD203B41FA5}">
                      <a16:colId xmlns:a16="http://schemas.microsoft.com/office/drawing/2014/main" val="2933224841"/>
                    </a:ext>
                  </a:extLst>
                </a:gridCol>
                <a:gridCol w="1531358">
                  <a:extLst>
                    <a:ext uri="{9D8B030D-6E8A-4147-A177-3AD203B41FA5}">
                      <a16:colId xmlns:a16="http://schemas.microsoft.com/office/drawing/2014/main" val="466772619"/>
                    </a:ext>
                  </a:extLst>
                </a:gridCol>
                <a:gridCol w="1459391">
                  <a:extLst>
                    <a:ext uri="{9D8B030D-6E8A-4147-A177-3AD203B41FA5}">
                      <a16:colId xmlns:a16="http://schemas.microsoft.com/office/drawing/2014/main" val="4200230752"/>
                    </a:ext>
                  </a:extLst>
                </a:gridCol>
                <a:gridCol w="1536040">
                  <a:extLst>
                    <a:ext uri="{9D8B030D-6E8A-4147-A177-3AD203B41FA5}">
                      <a16:colId xmlns:a16="http://schemas.microsoft.com/office/drawing/2014/main" val="1591166279"/>
                    </a:ext>
                  </a:extLst>
                </a:gridCol>
                <a:gridCol w="1362892">
                  <a:extLst>
                    <a:ext uri="{9D8B030D-6E8A-4147-A177-3AD203B41FA5}">
                      <a16:colId xmlns:a16="http://schemas.microsoft.com/office/drawing/2014/main" val="3103413194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221843059"/>
                    </a:ext>
                  </a:extLst>
                </a:gridCol>
              </a:tblGrid>
              <a:tr h="381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dirty="0">
                          <a:effectLst/>
                        </a:rPr>
                        <a:t>Organization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aseline="0" dirty="0" err="1">
                          <a:effectLst/>
                        </a:rPr>
                        <a:t>DiCE</a:t>
                      </a:r>
                      <a:endParaRPr lang="en-US" sz="1200" baseline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aseline="0" dirty="0">
                          <a:effectLst/>
                        </a:rPr>
                        <a:t>Assessments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dirty="0">
                          <a:effectLst/>
                        </a:rPr>
                        <a:t>Learning Session</a:t>
                      </a:r>
                      <a:r>
                        <a:rPr lang="en-US" sz="1200" baseline="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dirty="0">
                          <a:effectLst/>
                        </a:rPr>
                        <a:t>Learning Session 2</a:t>
                      </a:r>
                      <a:endParaRPr lang="en-US" sz="12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dirty="0">
                          <a:effectLst/>
                        </a:rPr>
                        <a:t>On-Site TA / Monitoring</a:t>
                      </a:r>
                      <a:endParaRPr lang="en-US" sz="12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dirty="0">
                          <a:effectLst/>
                        </a:rPr>
                        <a:t>Close-Out / Writing Workshop</a:t>
                      </a:r>
                      <a:endParaRPr lang="en-US" sz="12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30595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 below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 below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 below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 below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 below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 below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</a:rPr>
                        <a:t>(*complete*)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See example below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152690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Federal Ministry of Health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John Doe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9178390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Wendy Smith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08760" algn="l"/>
                        </a:tabLst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275967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HIV Program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Jimmy Park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578972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TB Program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Suzie 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121913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43924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3632013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599931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6012861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1013481"/>
                  </a:ext>
                </a:extLst>
              </a:tr>
              <a:tr h="29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118405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8C8B83F-40E0-4CC8-9C1C-AF194B712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705" y="751120"/>
            <a:ext cx="7195453" cy="563524"/>
          </a:xfrm>
        </p:spPr>
        <p:txBody>
          <a:bodyPr>
            <a:normAutofit/>
          </a:bodyPr>
          <a:lstStyle/>
          <a:p>
            <a:r>
              <a:rPr lang="en-US" sz="3200" dirty="0"/>
              <a:t>Roles and Responsibilities by Activity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38515-227F-4FF9-97E9-1CA38DA3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4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E056-4ABA-4118-943C-5C78A1BB6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2" y="2759891"/>
            <a:ext cx="5181598" cy="1338217"/>
          </a:xfrm>
        </p:spPr>
        <p:txBody>
          <a:bodyPr>
            <a:normAutofit fontScale="90000"/>
          </a:bodyPr>
          <a:lstStyle/>
          <a:p>
            <a:r>
              <a:rPr lang="en-US" dirty="0"/>
              <a:t>SITE SELECTION </a:t>
            </a:r>
            <a:br>
              <a:rPr lang="en-US" dirty="0"/>
            </a:br>
            <a:r>
              <a:rPr lang="en-US" dirty="0"/>
              <a:t>GENERAL CRITERIA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F94FA-42D9-4499-89AD-FAEEB3E2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0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B7F5A4-73BD-4C1F-87D0-C9F9EAB3E015}"/>
              </a:ext>
            </a:extLst>
          </p:cNvPr>
          <p:cNvSpPr txBox="1"/>
          <p:nvPr/>
        </p:nvSpPr>
        <p:spPr>
          <a:xfrm>
            <a:off x="1687287" y="1964242"/>
            <a:ext cx="881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High burden of TB/HIV disease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Ease of access (infrastructure, security, political stability)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0E0402-05CB-42DB-823F-F0E2A8678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263" y="751120"/>
            <a:ext cx="8686796" cy="563524"/>
          </a:xfrm>
        </p:spPr>
        <p:txBody>
          <a:bodyPr>
            <a:normAutofit/>
          </a:bodyPr>
          <a:lstStyle/>
          <a:p>
            <a:r>
              <a:rPr lang="en-US" sz="3200" dirty="0"/>
              <a:t>Selection Criteria for Region, State, Province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77C91-5869-43D2-BAC6-C652EC97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46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E056-4ABA-4118-943C-5C78A1BB6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9" y="2814320"/>
            <a:ext cx="7517220" cy="1229360"/>
          </a:xfrm>
        </p:spPr>
        <p:txBody>
          <a:bodyPr>
            <a:normAutofit fontScale="90000"/>
          </a:bodyPr>
          <a:lstStyle/>
          <a:p>
            <a:r>
              <a:rPr lang="en-US" dirty="0"/>
              <a:t>SITE SELECTION </a:t>
            </a:r>
            <a:br>
              <a:rPr lang="en-US" dirty="0"/>
            </a:br>
            <a:r>
              <a:rPr lang="en-US" dirty="0"/>
              <a:t>METHODS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F94FA-42D9-4499-89AD-FAEEB3E2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21F3A2-05B5-45E9-9F39-84948617C46F}"/>
              </a:ext>
            </a:extLst>
          </p:cNvPr>
          <p:cNvSpPr txBox="1">
            <a:spLocks/>
          </p:cNvSpPr>
          <p:nvPr/>
        </p:nvSpPr>
        <p:spPr>
          <a:xfrm>
            <a:off x="3794647" y="759319"/>
            <a:ext cx="6388233" cy="800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</a:rPr>
              <a:t>(Cascade Data are Often Missing or Incomplete for the Clinic-Lab Interface)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424F0C-B25D-420E-9385-C0F75A0A95D8}"/>
              </a:ext>
            </a:extLst>
          </p:cNvPr>
          <p:cNvGrpSpPr/>
          <p:nvPr/>
        </p:nvGrpSpPr>
        <p:grpSpPr>
          <a:xfrm>
            <a:off x="1254034" y="1571154"/>
            <a:ext cx="9810974" cy="4193920"/>
            <a:chOff x="638298" y="1235636"/>
            <a:chExt cx="11150957" cy="52323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4C296C-DA48-4CEF-B1C0-6BFF76FF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98" y="1550871"/>
              <a:ext cx="6490815" cy="4917152"/>
            </a:xfrm>
            <a:prstGeom prst="rect">
              <a:avLst/>
            </a:prstGeom>
          </p:spPr>
        </p:pic>
        <p:sp>
          <p:nvSpPr>
            <p:cNvPr id="9" name="Right Arrow 2">
              <a:extLst>
                <a:ext uri="{FF2B5EF4-FFF2-40B4-BE49-F238E27FC236}">
                  <a16:creationId xmlns:a16="http://schemas.microsoft.com/office/drawing/2014/main" id="{40885C23-9156-48F3-96B6-70DFA79D5E40}"/>
                </a:ext>
              </a:extLst>
            </p:cNvPr>
            <p:cNvSpPr/>
            <p:nvPr/>
          </p:nvSpPr>
          <p:spPr>
            <a:xfrm>
              <a:off x="7610636" y="1235636"/>
              <a:ext cx="1457325" cy="5048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2DA93ECB-4114-42C8-8F0D-C9EA9B6564DC}"/>
                </a:ext>
              </a:extLst>
            </p:cNvPr>
            <p:cNvSpPr/>
            <p:nvPr/>
          </p:nvSpPr>
          <p:spPr>
            <a:xfrm>
              <a:off x="7610640" y="4097215"/>
              <a:ext cx="1457325" cy="504825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25F901BB-296D-445B-A857-33D5BB62D120}"/>
                </a:ext>
              </a:extLst>
            </p:cNvPr>
            <p:cNvSpPr/>
            <p:nvPr/>
          </p:nvSpPr>
          <p:spPr>
            <a:xfrm>
              <a:off x="7610639" y="5963198"/>
              <a:ext cx="1457325" cy="504825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49B3E487-E5BA-4CED-8E92-36872D2FC89D}"/>
                </a:ext>
              </a:extLst>
            </p:cNvPr>
            <p:cNvSpPr/>
            <p:nvPr/>
          </p:nvSpPr>
          <p:spPr>
            <a:xfrm>
              <a:off x="7610638" y="5386122"/>
              <a:ext cx="1457325" cy="504825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2B58C0-90B6-41CD-B18B-DFBCB16270F1}"/>
                </a:ext>
              </a:extLst>
            </p:cNvPr>
            <p:cNvSpPr txBox="1"/>
            <p:nvPr/>
          </p:nvSpPr>
          <p:spPr>
            <a:xfrm>
              <a:off x="9067961" y="1289592"/>
              <a:ext cx="2721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Cases Estimated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FFFE6C-F0F9-4685-A7A3-8FC54650087A}"/>
                </a:ext>
              </a:extLst>
            </p:cNvPr>
            <p:cNvSpPr txBox="1"/>
            <p:nvPr/>
          </p:nvSpPr>
          <p:spPr>
            <a:xfrm>
              <a:off x="9067962" y="4147974"/>
              <a:ext cx="2721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Cases Lab-Confirmed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C0082B-CC0D-4C36-B413-CBD73A305BD7}"/>
                </a:ext>
              </a:extLst>
            </p:cNvPr>
            <p:cNvSpPr txBox="1"/>
            <p:nvPr/>
          </p:nvSpPr>
          <p:spPr>
            <a:xfrm>
              <a:off x="9067962" y="5435152"/>
              <a:ext cx="2721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Cases on Treatment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899574-4979-4426-AEEB-B78875C22DD6}"/>
                </a:ext>
              </a:extLst>
            </p:cNvPr>
            <p:cNvSpPr txBox="1"/>
            <p:nvPr/>
          </p:nvSpPr>
          <p:spPr>
            <a:xfrm>
              <a:off x="9067961" y="6011688"/>
              <a:ext cx="2721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Cases Notified</a:t>
              </a: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445FF555-0DE4-46B5-9F3F-F03C70DAE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5" y="914406"/>
            <a:ext cx="3257546" cy="563524"/>
          </a:xfrm>
        </p:spPr>
        <p:txBody>
          <a:bodyPr>
            <a:normAutofit/>
          </a:bodyPr>
          <a:lstStyle/>
          <a:p>
            <a:r>
              <a:rPr lang="en-US" sz="3200" dirty="0"/>
              <a:t>Justification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3415B7-4244-4F10-9255-2D77B601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99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B7F5A4-73BD-4C1F-87D0-C9F9EAB3E015}"/>
              </a:ext>
            </a:extLst>
          </p:cNvPr>
          <p:cNvSpPr txBox="1"/>
          <p:nvPr/>
        </p:nvSpPr>
        <p:spPr>
          <a:xfrm>
            <a:off x="223345" y="1443841"/>
            <a:ext cx="116725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High burden(s) of disease (e.g., TB, TB/HIV, pediatric TB and/or DR TB patients)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This will maximize opportunities to identify gaps within the diagnostic cascade(s) at participating clinics and labs</a:t>
            </a:r>
          </a:p>
          <a:p>
            <a:pPr marL="287337"/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Ease of Access to ensure CLICQ! program participants are able to carry out related activities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Infrastructure: well-constructed, easily navigable roads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Security: Access routes and site locations are secure and safe for CLICQ! participants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Political stability: Avoid areas that pose an unacceptable risk to CLICQ! participants</a:t>
            </a:r>
          </a:p>
          <a:p>
            <a:pPr marL="287337"/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Clinics and labs are purposefully selected while considering the following criteria: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Target TB population: determine the specific objectives of CLICQ! customization (e.g., DR TB, pediatric TB, HIV-associated TB)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TB patient volumes: high volume sites may impact greater numbers of patients in need, while lower volume sites may serve specific risk groups of interest or with little access to lab services.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On site versus referral lab services for initial molecular WHO-recommended rapid diagnostic (</a:t>
            </a:r>
            <a:r>
              <a:rPr lang="en-US" sz="1400" dirty="0" err="1"/>
              <a:t>mWRD</a:t>
            </a:r>
            <a:r>
              <a:rPr lang="en-US" sz="1400" dirty="0"/>
              <a:t>) testing. This can capture differences in the clinic-lab interface associated with patient and/or specimen referral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Site-to-site proximity: proximity enhances cross-facility sharing of lessons learned, logistics of conducting DiCE assessments and mentorship communication.</a:t>
            </a:r>
          </a:p>
          <a:p>
            <a:pPr marL="574675" indent="-287338">
              <a:buFont typeface="+mj-lt"/>
              <a:buAutoNum type="alphaLcParenR"/>
            </a:pPr>
            <a:r>
              <a:rPr lang="en-US" sz="1400" dirty="0"/>
              <a:t>Practical knowledge: MOH or local staff may provide details that include sites with known diagnostic gaps or sites already receiving strengthening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0E0402-05CB-42DB-823F-F0E2A8678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366" y="705246"/>
            <a:ext cx="9489268" cy="563524"/>
          </a:xfrm>
        </p:spPr>
        <p:txBody>
          <a:bodyPr>
            <a:normAutofit/>
          </a:bodyPr>
          <a:lstStyle/>
          <a:p>
            <a:r>
              <a:rPr lang="en-US" sz="3200" dirty="0"/>
              <a:t>Selection Criteria for Clinic and Laboratory Sites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77C91-5869-43D2-BAC6-C652EC97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2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5BB5E2-7493-44C5-8E0A-2B434A70A89D}"/>
              </a:ext>
            </a:extLst>
          </p:cNvPr>
          <p:cNvSpPr txBox="1">
            <a:spLocks/>
          </p:cNvSpPr>
          <p:nvPr/>
        </p:nvSpPr>
        <p:spPr>
          <a:xfrm>
            <a:off x="838200" y="159225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000" dirty="0"/>
              <a:t>Compile a spreadsheet of all potential clinics and laboratories in selected region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 Begin limiting sites based upon the following metrics:</a:t>
            </a:r>
          </a:p>
          <a:p>
            <a:pPr marL="0" indent="0">
              <a:buNone/>
            </a:pPr>
            <a:endParaRPr lang="en-US" sz="2400" dirty="0"/>
          </a:p>
          <a:p>
            <a:pPr marL="571500" lvl="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</a:rPr>
              <a:t>Sites reporting:  </a:t>
            </a:r>
            <a:r>
              <a:rPr lang="en-US" sz="1800" b="1" dirty="0">
                <a:solidFill>
                  <a:srgbClr val="0070C0"/>
                </a:solidFill>
              </a:rPr>
              <a:t>Positive TB symptom screens AND treatment initiations &gt; 0</a:t>
            </a:r>
          </a:p>
          <a:p>
            <a:pPr marL="571500" lvl="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Sites should ideally be </a:t>
            </a:r>
            <a:r>
              <a:rPr lang="en-US" sz="1800" b="1" dirty="0">
                <a:solidFill>
                  <a:srgbClr val="0070C0"/>
                </a:solidFill>
              </a:rPr>
              <a:t>within ~2hr drive </a:t>
            </a:r>
            <a:r>
              <a:rPr lang="en-US" sz="1800" dirty="0"/>
              <a:t>from base/hotel (use ArcGIS or Google Maps)</a:t>
            </a:r>
          </a:p>
          <a:p>
            <a:pPr marL="571500" lvl="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Sites should be comprised of </a:t>
            </a:r>
            <a:r>
              <a:rPr lang="en-US" sz="1800" b="1" dirty="0">
                <a:solidFill>
                  <a:srgbClr val="0070C0"/>
                </a:solidFill>
              </a:rPr>
              <a:t>both on-site and referral TB diagnostic testing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82A42-F614-469B-9009-E03073969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216" y="793558"/>
            <a:ext cx="4517567" cy="563524"/>
          </a:xfrm>
        </p:spPr>
        <p:txBody>
          <a:bodyPr>
            <a:normAutofit/>
          </a:bodyPr>
          <a:lstStyle/>
          <a:p>
            <a:r>
              <a:rPr lang="en-US" sz="3200" dirty="0"/>
              <a:t>Site Selection 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A5F57-CDC2-4D60-8FC8-D2BC3E46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47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44D44-1A52-4402-8064-94DA6F87B58A}"/>
              </a:ext>
            </a:extLst>
          </p:cNvPr>
          <p:cNvSpPr txBox="1"/>
          <p:nvPr/>
        </p:nvSpPr>
        <p:spPr>
          <a:xfrm>
            <a:off x="339635" y="2680196"/>
            <a:ext cx="1144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(*Add the SEMI-FINAL compiled list of sites to this slide*)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Allow relevant stakeholders (FMoH, SMoH, etc.) to </a:t>
            </a:r>
          </a:p>
          <a:p>
            <a:pPr algn="ctr"/>
            <a:r>
              <a:rPr lang="en-US" sz="2400" dirty="0"/>
              <a:t>provide input in making the final site selections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080308-388A-4B33-9E14-28A8D948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616" y="751284"/>
            <a:ext cx="4974767" cy="563524"/>
          </a:xfrm>
        </p:spPr>
        <p:txBody>
          <a:bodyPr>
            <a:normAutofit/>
          </a:bodyPr>
          <a:lstStyle/>
          <a:p>
            <a:r>
              <a:rPr lang="en-US" sz="3200" dirty="0"/>
              <a:t>Semi-Final Site Selection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186E1-E1D6-44C6-9DA0-1D04FB61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84DFD7-F4E0-4902-A809-3F07F598D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50182"/>
              </p:ext>
            </p:extLst>
          </p:nvPr>
        </p:nvGraphicFramePr>
        <p:xfrm>
          <a:off x="870227" y="1772503"/>
          <a:ext cx="10451545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5">
                  <a:extLst>
                    <a:ext uri="{9D8B030D-6E8A-4147-A177-3AD203B41FA5}">
                      <a16:colId xmlns:a16="http://schemas.microsoft.com/office/drawing/2014/main" val="424722476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825650229"/>
                    </a:ext>
                  </a:extLst>
                </a:gridCol>
                <a:gridCol w="3280040">
                  <a:extLst>
                    <a:ext uri="{9D8B030D-6E8A-4147-A177-3AD203B41FA5}">
                      <a16:colId xmlns:a16="http://schemas.microsoft.com/office/drawing/2014/main" val="2129426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 OF FACILITY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CITY / TOWN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ON-SITE  / REFERRAL</a:t>
                      </a:r>
                    </a:p>
                    <a:p>
                      <a:pPr algn="ctr"/>
                      <a:r>
                        <a:rPr lang="en-US" b="1" dirty="0"/>
                        <a:t>DIAGNOSTIC TESTING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0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3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40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04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2157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7483A9-F9F1-4648-925D-C1118981B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2072" y="751120"/>
            <a:ext cx="7347853" cy="563524"/>
          </a:xfrm>
        </p:spPr>
        <p:txBody>
          <a:bodyPr>
            <a:normAutofit/>
          </a:bodyPr>
          <a:lstStyle/>
          <a:p>
            <a:r>
              <a:rPr lang="en-US" sz="3200" dirty="0"/>
              <a:t>Region/State: Site Selection Final List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01CCE-D3C2-4AC0-86E8-8E8A7AC7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8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72BD-9822-460B-B258-DAAA34FD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86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070B32-DABA-4EB7-AAD5-7CAEF7E73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702" y="754052"/>
            <a:ext cx="2514596" cy="563524"/>
          </a:xfrm>
        </p:spPr>
        <p:txBody>
          <a:bodyPr>
            <a:normAutofit/>
          </a:bodyPr>
          <a:lstStyle/>
          <a:p>
            <a:r>
              <a:rPr lang="en-US" sz="3200" dirty="0"/>
              <a:t>Justification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084F9-3B80-45D9-941D-F39FAE7B3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159" y="1574515"/>
            <a:ext cx="10505445" cy="4369079"/>
          </a:xfrm>
        </p:spPr>
        <p:txBody>
          <a:bodyPr>
            <a:normAutofit fontScale="47500" lnSpcReduction="20000"/>
          </a:bodyPr>
          <a:lstStyle/>
          <a:p>
            <a:pPr marL="719663" lvl="1" indent="-57150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4200" dirty="0"/>
              <a:t>(</a:t>
            </a:r>
            <a:r>
              <a:rPr lang="en-US" sz="4200" dirty="0">
                <a:solidFill>
                  <a:srgbClr val="C00000"/>
                </a:solidFill>
              </a:rPr>
              <a:t>*Country*</a:t>
            </a:r>
            <a:r>
              <a:rPr lang="en-US" sz="4200" dirty="0"/>
              <a:t>) ranks </a:t>
            </a:r>
            <a:r>
              <a:rPr lang="en-US" sz="4200" dirty="0" err="1">
                <a:solidFill>
                  <a:srgbClr val="C00000"/>
                </a:solidFill>
              </a:rPr>
              <a:t>X</a:t>
            </a:r>
            <a:r>
              <a:rPr lang="en-US" sz="4200" baseline="30000" dirty="0" err="1">
                <a:solidFill>
                  <a:srgbClr val="C00000"/>
                </a:solidFill>
              </a:rPr>
              <a:t>th</a:t>
            </a:r>
            <a:r>
              <a:rPr lang="en-US" sz="4200" dirty="0"/>
              <a:t> in global TB infection, with reported gaps in case finding and treatment</a:t>
            </a:r>
          </a:p>
          <a:p>
            <a:pPr marL="719663" lvl="1" indent="-57150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4200" dirty="0"/>
              <a:t>The interface between clinics and lab services must be strengthened to optimize case finding and ensure all confirmed TB patients initiate appropriate treatment as quickly as possible</a:t>
            </a:r>
          </a:p>
          <a:p>
            <a:pPr marL="890565" lvl="2" indent="26988">
              <a:lnSpc>
                <a:spcPct val="160000"/>
              </a:lnSpc>
            </a:pPr>
            <a:r>
              <a:rPr lang="en-US" sz="3100" dirty="0"/>
              <a:t> </a:t>
            </a:r>
            <a:r>
              <a:rPr lang="en-US" sz="3800" dirty="0"/>
              <a:t>Persons that screen positive for TB must be efficiently linked to TB laboratory services</a:t>
            </a:r>
          </a:p>
          <a:p>
            <a:pPr marL="890565" lvl="2" indent="26988">
              <a:lnSpc>
                <a:spcPct val="160000"/>
              </a:lnSpc>
            </a:pPr>
            <a:r>
              <a:rPr lang="en-US" sz="3100" dirty="0"/>
              <a:t> </a:t>
            </a:r>
            <a:r>
              <a:rPr lang="en-US" sz="3800" dirty="0"/>
              <a:t>Persons that receive TB laboratory testing must receive accurate results quickly for clinical action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AB2A9-7C4C-4B83-95AF-7A0C959B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2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C9E632-53C7-4A9A-A4E3-8210B304964C}"/>
              </a:ext>
            </a:extLst>
          </p:cNvPr>
          <p:cNvGrpSpPr/>
          <p:nvPr/>
        </p:nvGrpSpPr>
        <p:grpSpPr>
          <a:xfrm>
            <a:off x="1137921" y="770416"/>
            <a:ext cx="9916158" cy="5095046"/>
            <a:chOff x="1942925" y="325189"/>
            <a:chExt cx="8603696" cy="5179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0A1AF0-F5E2-45F7-9088-97A530A5BEF7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55"/>
            <a:stretch/>
          </p:blipFill>
          <p:spPr bwMode="auto">
            <a:xfrm>
              <a:off x="1942925" y="1063047"/>
              <a:ext cx="1513331" cy="4441976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5D313D-E9F8-434E-8D6B-D2858AAA8B97}"/>
                </a:ext>
              </a:extLst>
            </p:cNvPr>
            <p:cNvSpPr txBox="1"/>
            <p:nvPr/>
          </p:nvSpPr>
          <p:spPr>
            <a:xfrm>
              <a:off x="2075750" y="325189"/>
              <a:ext cx="1380506" cy="74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Diagnostic</a:t>
              </a:r>
            </a:p>
            <a:p>
              <a:pPr algn="ctr"/>
              <a:r>
                <a:rPr lang="en-US" sz="2133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Cascade</a:t>
              </a:r>
            </a:p>
          </p:txBody>
        </p:sp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110219E1-B5E8-4244-96AD-9A28C1817CD4}"/>
                </a:ext>
              </a:extLst>
            </p:cNvPr>
            <p:cNvSpPr txBox="1">
              <a:spLocks/>
            </p:cNvSpPr>
            <p:nvPr/>
          </p:nvSpPr>
          <p:spPr>
            <a:xfrm>
              <a:off x="3677043" y="1523130"/>
              <a:ext cx="6869578" cy="30097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91063" lvl="1" indent="-342900">
                <a:buFont typeface="Wingdings" panose="05000000000000000000" pitchFamily="2" charset="2"/>
                <a:buChar char="ü"/>
              </a:pPr>
              <a:r>
                <a:rPr lang="en-US" sz="2000" dirty="0"/>
                <a:t>Improve TB case finding and initiation of TB Preventive Therapy or appropriate treatment initiation among HIV-positive and HIV-negative persons with presumptive or confirmed TB in </a:t>
              </a:r>
            </a:p>
            <a:p>
              <a:pPr marL="148163" lvl="1"/>
              <a:r>
                <a:rPr lang="en-US" sz="2000" dirty="0">
                  <a:solidFill>
                    <a:srgbClr val="C00000"/>
                  </a:solidFill>
                </a:rPr>
                <a:t>    (*state, country*)</a:t>
              </a:r>
            </a:p>
            <a:p>
              <a:pPr marL="148163" lvl="1"/>
              <a:endParaRPr lang="en-US" sz="2000" dirty="0"/>
            </a:p>
            <a:p>
              <a:pPr marL="491063" lvl="1" indent="-342900">
                <a:buFont typeface="Wingdings" panose="05000000000000000000" pitchFamily="2" charset="2"/>
                <a:buChar char="ü"/>
              </a:pPr>
              <a:r>
                <a:rPr lang="en-US" sz="2000" dirty="0"/>
                <a:t>Improve time-to-TB diagnosis and time-to-TB therapy or treatment among HIV-positive and HIV-negative persons with presumptive or confirmed TB in </a:t>
              </a:r>
              <a:r>
                <a:rPr lang="en-US" sz="2000" dirty="0">
                  <a:solidFill>
                    <a:srgbClr val="C00000"/>
                  </a:solidFill>
                </a:rPr>
                <a:t>(*state, country*)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6C19F03A-C1A3-4AF5-93F6-B8F184F83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2530" y="770416"/>
            <a:ext cx="4386939" cy="563524"/>
          </a:xfrm>
        </p:spPr>
        <p:txBody>
          <a:bodyPr>
            <a:normAutofit/>
          </a:bodyPr>
          <a:lstStyle/>
          <a:p>
            <a:r>
              <a:rPr lang="en-US" sz="3200" dirty="0"/>
              <a:t>CLICQ! Proposed Goals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CDC21-C857-4AEE-A16B-09FDBA36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C9E632-53C7-4A9A-A4E3-8210B304964C}"/>
              </a:ext>
            </a:extLst>
          </p:cNvPr>
          <p:cNvGrpSpPr/>
          <p:nvPr/>
        </p:nvGrpSpPr>
        <p:grpSpPr>
          <a:xfrm>
            <a:off x="974636" y="711194"/>
            <a:ext cx="10588523" cy="5082499"/>
            <a:chOff x="1942925" y="315952"/>
            <a:chExt cx="9187072" cy="51670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0A1AF0-F5E2-45F7-9088-97A530A5BEF7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55"/>
            <a:stretch/>
          </p:blipFill>
          <p:spPr bwMode="auto">
            <a:xfrm>
              <a:off x="1942925" y="1041054"/>
              <a:ext cx="1513331" cy="4441976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5D313D-E9F8-434E-8D6B-D2858AAA8B97}"/>
                </a:ext>
              </a:extLst>
            </p:cNvPr>
            <p:cNvSpPr txBox="1"/>
            <p:nvPr/>
          </p:nvSpPr>
          <p:spPr>
            <a:xfrm>
              <a:off x="2075750" y="315952"/>
              <a:ext cx="1380506" cy="74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Diagnostic</a:t>
              </a:r>
            </a:p>
            <a:p>
              <a:pPr algn="ctr"/>
              <a:r>
                <a:rPr lang="en-US" sz="2133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Cascade</a:t>
              </a:r>
            </a:p>
          </p:txBody>
        </p:sp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110219E1-B5E8-4244-96AD-9A28C1817CD4}"/>
                </a:ext>
              </a:extLst>
            </p:cNvPr>
            <p:cNvSpPr txBox="1">
              <a:spLocks/>
            </p:cNvSpPr>
            <p:nvPr/>
          </p:nvSpPr>
          <p:spPr>
            <a:xfrm>
              <a:off x="3541664" y="1305566"/>
              <a:ext cx="7588333" cy="39129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91063" lvl="1" indent="-342900">
                <a:buFont typeface="Wingdings" panose="05000000000000000000" pitchFamily="2" charset="2"/>
                <a:buChar char="ü"/>
              </a:pPr>
              <a:r>
                <a:rPr lang="en-US" sz="2000" dirty="0"/>
                <a:t>Increase the number and proportion of HIV-positive and HIV-negative persons with presumptive TB that receive TB laboratory services and accurate test results in a timely manner</a:t>
              </a:r>
            </a:p>
            <a:p>
              <a:pPr marL="148163" lvl="1"/>
              <a:endParaRPr lang="en-US" sz="1000" dirty="0"/>
            </a:p>
            <a:p>
              <a:pPr marL="491063" lvl="1" indent="-342900">
                <a:buFont typeface="Wingdings" panose="05000000000000000000" pitchFamily="2" charset="2"/>
                <a:buChar char="ü"/>
              </a:pPr>
              <a:r>
                <a:rPr lang="en-US" sz="2000" dirty="0"/>
                <a:t>Increase the number and proportion of HIV-positive and HIV-negative TB patients that initiate appropriate (drug-sensitive or drug-resistant) TB treatment</a:t>
              </a:r>
            </a:p>
            <a:p>
              <a:pPr marL="148163" lvl="1"/>
              <a:endParaRPr lang="en-US" sz="1000" dirty="0"/>
            </a:p>
            <a:p>
              <a:pPr marL="491063" lvl="1" indent="-342900">
                <a:buFont typeface="Wingdings" panose="05000000000000000000" pitchFamily="2" charset="2"/>
                <a:buChar char="ü"/>
              </a:pPr>
              <a:r>
                <a:rPr lang="en-US" sz="2000" dirty="0"/>
                <a:t>Increase the number and proportion of HIV-positive persons that are confirmed to be without TB disease that initiate TB Preventive Therapy</a:t>
              </a:r>
            </a:p>
            <a:p>
              <a:pPr marL="148163" lvl="1"/>
              <a:endParaRPr lang="en-US" sz="1000" dirty="0"/>
            </a:p>
            <a:p>
              <a:pPr marL="491063" lvl="1" indent="-342900">
                <a:buFont typeface="Wingdings" panose="05000000000000000000" pitchFamily="2" charset="2"/>
                <a:buChar char="ü"/>
              </a:pPr>
              <a:r>
                <a:rPr lang="en-US" sz="2000" dirty="0"/>
                <a:t>Reduce turnaround times associated with laboratory-confirmation of TB disease and initiation of appropriate TB therapy and treatment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6C19F03A-C1A3-4AF5-93F6-B8F184F83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8373" y="711194"/>
            <a:ext cx="5595253" cy="563524"/>
          </a:xfrm>
        </p:spPr>
        <p:txBody>
          <a:bodyPr>
            <a:normAutofit/>
          </a:bodyPr>
          <a:lstStyle/>
          <a:p>
            <a:r>
              <a:rPr lang="en-US" sz="3200" dirty="0"/>
              <a:t>CLICQ! Proposed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CDC21-C857-4AEE-A16B-09FDBA36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0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2509F4-8E3E-489C-9A7A-BD651A700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99" y="750283"/>
            <a:ext cx="5029201" cy="563524"/>
          </a:xfrm>
        </p:spPr>
        <p:txBody>
          <a:bodyPr>
            <a:normAutofit/>
          </a:bodyPr>
          <a:lstStyle/>
          <a:p>
            <a:r>
              <a:rPr lang="en-US" sz="3200" dirty="0"/>
              <a:t>Proposed Program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ADCE1-ED46-4B95-8D35-47785422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5F75E82-AD5A-419B-B631-BCCE0BC22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811562"/>
              </p:ext>
            </p:extLst>
          </p:nvPr>
        </p:nvGraphicFramePr>
        <p:xfrm>
          <a:off x="1926353" y="1447799"/>
          <a:ext cx="8534679" cy="437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81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9A25329-0A13-4F1E-A843-681ACF561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968012"/>
              </p:ext>
            </p:extLst>
          </p:nvPr>
        </p:nvGraphicFramePr>
        <p:xfrm>
          <a:off x="1434384" y="1306756"/>
          <a:ext cx="9509758" cy="4592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8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0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1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DiCE Entry Assessments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Learning Session 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Learning Session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473">
                <a:tc>
                  <a:txBody>
                    <a:bodyPr/>
                    <a:lstStyle/>
                    <a:p>
                      <a:r>
                        <a:rPr lang="en-US" sz="1200" dirty="0"/>
                        <a:t>Facility</a:t>
                      </a:r>
                      <a:r>
                        <a:rPr lang="en-US" sz="1200" baseline="0" dirty="0"/>
                        <a:t> Tour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dirty="0"/>
                        <a:t>Data Abstraction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Data Entry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Data Analysis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Site Report Writing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Site Debrief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TB CLICQ! Overview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CQI Overview</a:t>
                      </a:r>
                    </a:p>
                    <a:p>
                      <a:r>
                        <a:rPr lang="en-US" sz="1200" b="1" dirty="0"/>
                        <a:t>Process Mapping Overview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Process map activity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Walk the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Update process maps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Opportunities for Improvement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Impact / Effort grid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DMAIC Overview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DEFINE / MEASURE </a:t>
                      </a:r>
                      <a:endParaRPr lang="en-US" sz="1200" b="1" dirty="0"/>
                    </a:p>
                    <a:p>
                      <a:r>
                        <a:rPr lang="en-US" sz="1200" b="1" dirty="0"/>
                        <a:t>Project Outline</a:t>
                      </a:r>
                      <a:endParaRPr lang="en-US" sz="1200" b="1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/>
                        <a:t>Problem Statement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/>
                        <a:t>Scope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/>
                        <a:t>Aim Statement / Metric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Action Plan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Communication Plan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Data/Measurement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ANALYZE</a:t>
                      </a:r>
                      <a:r>
                        <a:rPr lang="en-US" sz="1200" b="1" dirty="0"/>
                        <a:t> </a:t>
                      </a:r>
                    </a:p>
                    <a:p>
                      <a:r>
                        <a:rPr lang="en-US" sz="1200" b="1" dirty="0"/>
                        <a:t>‘Fishbone’ activity</a:t>
                      </a:r>
                    </a:p>
                    <a:p>
                      <a:r>
                        <a:rPr lang="en-US" sz="1200" b="1" dirty="0"/>
                        <a:t>5</a:t>
                      </a:r>
                      <a:r>
                        <a:rPr lang="en-US" sz="1200" b="1" baseline="0" dirty="0"/>
                        <a:t> Whys, Cause &amp; Effect Diagram, Pareto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/>
                        <a:t>Diagram, Run Charts/Control Charts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CQI Revisited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DMAIC Revisited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Facility Presentations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IMPROVE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/>
                        <a:t>Simulation</a:t>
                      </a:r>
                      <a:endParaRPr lang="en-US" sz="1200" b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/>
                        <a:t>Before/After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PDSA / Small Test of Change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Lean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5S</a:t>
                      </a:r>
                      <a:endParaRPr lang="en-US" sz="1200" b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b="0" dirty="0"/>
                        <a:t>Visual Management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b="0" dirty="0"/>
                        <a:t>Physical Layout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Standardized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Data Display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Creating a ‘Run Chart’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CONTROL</a:t>
                      </a:r>
                    </a:p>
                    <a:p>
                      <a:r>
                        <a:rPr lang="en-US" sz="1200" b="1" dirty="0"/>
                        <a:t>Control Plan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b="1" dirty="0"/>
                        <a:t>Result Communication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/>
                        <a:t>Final Report</a:t>
                      </a:r>
                      <a:endParaRPr lang="en-US" sz="1200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/>
                        <a:t>Storyboard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Presentation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/>
                        <a:t>Spread Best Practices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Celebrate Success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Additional Tools</a:t>
                      </a:r>
                      <a:endParaRPr lang="en-US" sz="1200" b="1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Chart Review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/>
                        <a:t>Avoiding Pitfalls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017678F-A397-4713-B5F2-1EBBF3CAC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2578" y="743232"/>
            <a:ext cx="7306844" cy="563524"/>
          </a:xfrm>
        </p:spPr>
        <p:txBody>
          <a:bodyPr>
            <a:normAutofit/>
          </a:bodyPr>
          <a:lstStyle/>
          <a:p>
            <a:r>
              <a:rPr lang="en-US" sz="3200" dirty="0"/>
              <a:t>Overview of CLICQ! Learning Sessions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18998-2DC3-4E88-92FB-34174177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12FD36-6239-459E-B54C-4B2EEAFC3B39}"/>
              </a:ext>
            </a:extLst>
          </p:cNvPr>
          <p:cNvSpPr txBox="1">
            <a:spLocks/>
          </p:cNvSpPr>
          <p:nvPr/>
        </p:nvSpPr>
        <p:spPr>
          <a:xfrm>
            <a:off x="901568" y="1618566"/>
            <a:ext cx="10533809" cy="4149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Excel-based tool (can be printed)</a:t>
            </a:r>
          </a:p>
          <a:p>
            <a:pPr marL="285750" indent="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For collection of retrospective data from paper-based registers</a:t>
            </a:r>
          </a:p>
          <a:p>
            <a:pPr marL="285750" indent="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No personally identifiable information (PII) collected (e.g. names)</a:t>
            </a:r>
          </a:p>
          <a:p>
            <a:pPr marL="285750" indent="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Includes data abstraction tabs and job aids</a:t>
            </a:r>
          </a:p>
          <a:p>
            <a:pPr marL="285750" indent="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Customizable</a:t>
            </a:r>
          </a:p>
          <a:p>
            <a:pPr marL="285750">
              <a:lnSpc>
                <a:spcPct val="150000"/>
              </a:lnSpc>
            </a:pPr>
            <a:endParaRPr lang="en-US" sz="2000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+mn-lt"/>
              </a:rPr>
              <a:t>Impact of CLICQ!</a:t>
            </a:r>
          </a:p>
          <a:p>
            <a:pPr marL="285750" indent="31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 Evaluates the diagnostic cascade including patient retention and turnaround times</a:t>
            </a:r>
            <a:endParaRPr lang="en-US" sz="1800" b="1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9E038A-E3F5-4DFD-B70B-469D454AA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2" y="808347"/>
            <a:ext cx="8381996" cy="563524"/>
          </a:xfrm>
        </p:spPr>
        <p:txBody>
          <a:bodyPr>
            <a:normAutofit/>
          </a:bodyPr>
          <a:lstStyle/>
          <a:p>
            <a:r>
              <a:rPr lang="en-US" sz="3200" dirty="0"/>
              <a:t>Part One: Background – </a:t>
            </a:r>
            <a:r>
              <a:rPr lang="en-US" sz="3200" dirty="0" err="1"/>
              <a:t>DiCE</a:t>
            </a:r>
            <a:r>
              <a:rPr lang="en-US" sz="3200" dirty="0"/>
              <a:t> Tool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253C8-D2EA-4571-B67B-A2FDA4A8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8806"/>
      </p:ext>
    </p:extLst>
  </p:cSld>
  <p:clrMapOvr>
    <a:masterClrMapping/>
  </p:clrMapOvr>
</p:sld>
</file>

<file path=ppt/theme/theme1.xml><?xml version="1.0" encoding="utf-8"?>
<a:theme xmlns:a="http://schemas.openxmlformats.org/drawingml/2006/main" name="CLICQ! Theme-BLUE-v2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" id="{8A4F7A51-038B-4195-A45D-C9175B7C1269}" vid="{B8D53D27-0B3B-468E-9282-FBF42C3F8405}"/>
    </a:ext>
  </a:extLst>
</a:theme>
</file>

<file path=ppt/theme/theme2.xml><?xml version="1.0" encoding="utf-8"?>
<a:theme xmlns:a="http://schemas.openxmlformats.org/drawingml/2006/main" name="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3.xml><?xml version="1.0" encoding="utf-8"?>
<a:theme xmlns:a="http://schemas.openxmlformats.org/drawingml/2006/main" name="1_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2214</Words>
  <Application>Microsoft Office PowerPoint</Application>
  <PresentationFormat>Widescreen</PresentationFormat>
  <Paragraphs>408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Trebuchet MS</vt:lpstr>
      <vt:lpstr>Wingdings</vt:lpstr>
      <vt:lpstr>CLICQ! Theme-BLUE-v2</vt:lpstr>
      <vt:lpstr>CLICQ! Theme-BLUE</vt:lpstr>
      <vt:lpstr>1_CLICQ! Theme-BLUE</vt:lpstr>
      <vt:lpstr>Stakeholders Workshop  </vt:lpstr>
      <vt:lpstr>Background </vt:lpstr>
      <vt:lpstr>Justification</vt:lpstr>
      <vt:lpstr>Justification</vt:lpstr>
      <vt:lpstr>CLICQ! Proposed Goals</vt:lpstr>
      <vt:lpstr>CLICQ! Proposed Objectives</vt:lpstr>
      <vt:lpstr>Proposed Program Design</vt:lpstr>
      <vt:lpstr>Overview of CLICQ! Learning Sessions</vt:lpstr>
      <vt:lpstr>Part One: Background – DiCE Tool Overview</vt:lpstr>
      <vt:lpstr>DiCE Toolkit Adaptation and Use  </vt:lpstr>
      <vt:lpstr>DiCE Toolkit Adaptation and Use  </vt:lpstr>
      <vt:lpstr>DiCE Toolkit – Example Cascade Analysis  </vt:lpstr>
      <vt:lpstr>DiCE Toolkit – Example Cascade Analysis  </vt:lpstr>
      <vt:lpstr>DiCE Toolkit – Additional Outputs </vt:lpstr>
      <vt:lpstr>Part Two: DiCE Entry Assessment Practical Considerations</vt:lpstr>
      <vt:lpstr>Data Collection and Quality</vt:lpstr>
      <vt:lpstr>Data Collection and Quality Continued</vt:lpstr>
      <vt:lpstr>Part Three: CLICQ! Implementation</vt:lpstr>
      <vt:lpstr>Part Three: CLICQ! Implementation Continued</vt:lpstr>
      <vt:lpstr>CLICQ! Implementation Timeline </vt:lpstr>
      <vt:lpstr>Part Four: DiCE Follow-up Assessment and Program Impact</vt:lpstr>
      <vt:lpstr>Part Five: Program Impact / Writing Workshop</vt:lpstr>
      <vt:lpstr>Data Sharing and Reporting</vt:lpstr>
      <vt:lpstr>Protocol Discussion Outline</vt:lpstr>
      <vt:lpstr>Roles and Responsibilities</vt:lpstr>
      <vt:lpstr>Roles and Responsibilities by Activity</vt:lpstr>
      <vt:lpstr>SITE SELECTION  GENERAL CRITERIA </vt:lpstr>
      <vt:lpstr>Selection Criteria for Region, State, Province</vt:lpstr>
      <vt:lpstr>SITE SELECTION  METHODS </vt:lpstr>
      <vt:lpstr>Selection Criteria for Clinic and Laboratory Sites</vt:lpstr>
      <vt:lpstr>Site Selection Methods</vt:lpstr>
      <vt:lpstr>Semi-Final Site Selection</vt:lpstr>
      <vt:lpstr>Region/State: Site Selection Final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Jamie (CDC/DDPHSIS/CGH/DGHT)</dc:creator>
  <cp:lastModifiedBy>Dawson, Jamie (CDC/DDPHSIS/CGH/DGHT)</cp:lastModifiedBy>
  <cp:revision>65</cp:revision>
  <dcterms:created xsi:type="dcterms:W3CDTF">2020-11-16T20:23:43Z</dcterms:created>
  <dcterms:modified xsi:type="dcterms:W3CDTF">2022-02-16T22:26:57Z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2020-11-16T20:24:35Z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517c1fd3-ebbf-4fbb-b6c9-cefd51df3ef2</vt:lpwstr>
  </property>
  <property fmtid="{D5CDD505-2E9C-101B-9397-08002B2CF9AE}" pid="8" name="MSIP_Label_8af03ff0-41c5-4c41-b55e-fabb8fae94be_ContentBits">
    <vt:lpwstr>0</vt:lpwstr>
  </property>
</Properties>
</file>